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0" r:id="rId5"/>
    <p:sldId id="259"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55FF7-D772-C0A1-8B0F-0765EAC049E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1C5AA35-C2E0-09A6-2075-DA302F63B5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7040F07-F979-92B2-6B14-7B74BD25DB26}"/>
              </a:ext>
            </a:extLst>
          </p:cNvPr>
          <p:cNvSpPr>
            <a:spLocks noGrp="1"/>
          </p:cNvSpPr>
          <p:nvPr>
            <p:ph type="dt" sz="half" idx="10"/>
          </p:nvPr>
        </p:nvSpPr>
        <p:spPr/>
        <p:txBody>
          <a:bodyPr/>
          <a:lstStyle/>
          <a:p>
            <a:fld id="{D4C51352-A8E6-7F40-A7B1-75B168B5D1D5}" type="datetimeFigureOut">
              <a:rPr lang="en-US" smtClean="0"/>
              <a:t>5/14/23</a:t>
            </a:fld>
            <a:endParaRPr lang="en-US"/>
          </a:p>
        </p:txBody>
      </p:sp>
      <p:sp>
        <p:nvSpPr>
          <p:cNvPr id="5" name="Footer Placeholder 4">
            <a:extLst>
              <a:ext uri="{FF2B5EF4-FFF2-40B4-BE49-F238E27FC236}">
                <a16:creationId xmlns:a16="http://schemas.microsoft.com/office/drawing/2014/main" id="{5666DD20-1970-721E-A453-8C82297887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5FF87A-0794-BF12-9D70-D09854044673}"/>
              </a:ext>
            </a:extLst>
          </p:cNvPr>
          <p:cNvSpPr>
            <a:spLocks noGrp="1"/>
          </p:cNvSpPr>
          <p:nvPr>
            <p:ph type="sldNum" sz="quarter" idx="12"/>
          </p:nvPr>
        </p:nvSpPr>
        <p:spPr/>
        <p:txBody>
          <a:bodyPr/>
          <a:lstStyle/>
          <a:p>
            <a:fld id="{00D0DC3D-9D4D-CE41-A5BE-4896207FA0E1}" type="slidenum">
              <a:rPr lang="en-US" smtClean="0"/>
              <a:t>‹#›</a:t>
            </a:fld>
            <a:endParaRPr lang="en-US"/>
          </a:p>
        </p:txBody>
      </p:sp>
    </p:spTree>
    <p:extLst>
      <p:ext uri="{BB962C8B-B14F-4D97-AF65-F5344CB8AC3E}">
        <p14:creationId xmlns:p14="http://schemas.microsoft.com/office/powerpoint/2010/main" val="3523213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29DA6-BE39-FA09-8586-7360A8EE4F38}"/>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511977A-CEAD-2188-F0F2-4F4185A1CD6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F4D4B8-CE6A-C36D-20A8-DDCCC4187179}"/>
              </a:ext>
            </a:extLst>
          </p:cNvPr>
          <p:cNvSpPr>
            <a:spLocks noGrp="1"/>
          </p:cNvSpPr>
          <p:nvPr>
            <p:ph type="dt" sz="half" idx="10"/>
          </p:nvPr>
        </p:nvSpPr>
        <p:spPr/>
        <p:txBody>
          <a:bodyPr/>
          <a:lstStyle/>
          <a:p>
            <a:fld id="{D4C51352-A8E6-7F40-A7B1-75B168B5D1D5}" type="datetimeFigureOut">
              <a:rPr lang="en-US" smtClean="0"/>
              <a:t>5/14/23</a:t>
            </a:fld>
            <a:endParaRPr lang="en-US"/>
          </a:p>
        </p:txBody>
      </p:sp>
      <p:sp>
        <p:nvSpPr>
          <p:cNvPr id="5" name="Footer Placeholder 4">
            <a:extLst>
              <a:ext uri="{FF2B5EF4-FFF2-40B4-BE49-F238E27FC236}">
                <a16:creationId xmlns:a16="http://schemas.microsoft.com/office/drawing/2014/main" id="{5900DF41-96A1-04FE-1320-2E58C811F4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28E0F9-DC0A-8E27-7050-C072F60E974E}"/>
              </a:ext>
            </a:extLst>
          </p:cNvPr>
          <p:cNvSpPr>
            <a:spLocks noGrp="1"/>
          </p:cNvSpPr>
          <p:nvPr>
            <p:ph type="sldNum" sz="quarter" idx="12"/>
          </p:nvPr>
        </p:nvSpPr>
        <p:spPr/>
        <p:txBody>
          <a:bodyPr/>
          <a:lstStyle/>
          <a:p>
            <a:fld id="{00D0DC3D-9D4D-CE41-A5BE-4896207FA0E1}" type="slidenum">
              <a:rPr lang="en-US" smtClean="0"/>
              <a:t>‹#›</a:t>
            </a:fld>
            <a:endParaRPr lang="en-US"/>
          </a:p>
        </p:txBody>
      </p:sp>
    </p:spTree>
    <p:extLst>
      <p:ext uri="{BB962C8B-B14F-4D97-AF65-F5344CB8AC3E}">
        <p14:creationId xmlns:p14="http://schemas.microsoft.com/office/powerpoint/2010/main" val="2990559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207C26-C96C-069A-42FC-34DFE2D7E18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61AC600-C8FB-1D00-2E9C-F76B0957CE7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DEAFB8D-5F7F-8AC5-495E-74666B9DE1A1}"/>
              </a:ext>
            </a:extLst>
          </p:cNvPr>
          <p:cNvSpPr>
            <a:spLocks noGrp="1"/>
          </p:cNvSpPr>
          <p:nvPr>
            <p:ph type="dt" sz="half" idx="10"/>
          </p:nvPr>
        </p:nvSpPr>
        <p:spPr/>
        <p:txBody>
          <a:bodyPr/>
          <a:lstStyle/>
          <a:p>
            <a:fld id="{D4C51352-A8E6-7F40-A7B1-75B168B5D1D5}" type="datetimeFigureOut">
              <a:rPr lang="en-US" smtClean="0"/>
              <a:t>5/14/23</a:t>
            </a:fld>
            <a:endParaRPr lang="en-US"/>
          </a:p>
        </p:txBody>
      </p:sp>
      <p:sp>
        <p:nvSpPr>
          <p:cNvPr id="5" name="Footer Placeholder 4">
            <a:extLst>
              <a:ext uri="{FF2B5EF4-FFF2-40B4-BE49-F238E27FC236}">
                <a16:creationId xmlns:a16="http://schemas.microsoft.com/office/drawing/2014/main" id="{0F716812-6081-CF42-E3DB-76C8A923A1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6E76DB-C663-7F54-C8E4-A953ADD5A840}"/>
              </a:ext>
            </a:extLst>
          </p:cNvPr>
          <p:cNvSpPr>
            <a:spLocks noGrp="1"/>
          </p:cNvSpPr>
          <p:nvPr>
            <p:ph type="sldNum" sz="quarter" idx="12"/>
          </p:nvPr>
        </p:nvSpPr>
        <p:spPr/>
        <p:txBody>
          <a:bodyPr/>
          <a:lstStyle/>
          <a:p>
            <a:fld id="{00D0DC3D-9D4D-CE41-A5BE-4896207FA0E1}" type="slidenum">
              <a:rPr lang="en-US" smtClean="0"/>
              <a:t>‹#›</a:t>
            </a:fld>
            <a:endParaRPr lang="en-US"/>
          </a:p>
        </p:txBody>
      </p:sp>
    </p:spTree>
    <p:extLst>
      <p:ext uri="{BB962C8B-B14F-4D97-AF65-F5344CB8AC3E}">
        <p14:creationId xmlns:p14="http://schemas.microsoft.com/office/powerpoint/2010/main" val="3842436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525E0-077A-FF81-61BB-9EC3C220A89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D1B1563-EE06-9E50-2CC0-A79EB989534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6625805-3ED4-A546-D5F7-DF57B89E113E}"/>
              </a:ext>
            </a:extLst>
          </p:cNvPr>
          <p:cNvSpPr>
            <a:spLocks noGrp="1"/>
          </p:cNvSpPr>
          <p:nvPr>
            <p:ph type="dt" sz="half" idx="10"/>
          </p:nvPr>
        </p:nvSpPr>
        <p:spPr/>
        <p:txBody>
          <a:bodyPr/>
          <a:lstStyle/>
          <a:p>
            <a:fld id="{D4C51352-A8E6-7F40-A7B1-75B168B5D1D5}" type="datetimeFigureOut">
              <a:rPr lang="en-US" smtClean="0"/>
              <a:t>5/14/23</a:t>
            </a:fld>
            <a:endParaRPr lang="en-US"/>
          </a:p>
        </p:txBody>
      </p:sp>
      <p:sp>
        <p:nvSpPr>
          <p:cNvPr id="5" name="Footer Placeholder 4">
            <a:extLst>
              <a:ext uri="{FF2B5EF4-FFF2-40B4-BE49-F238E27FC236}">
                <a16:creationId xmlns:a16="http://schemas.microsoft.com/office/drawing/2014/main" id="{BCDA72C4-D881-2AB6-96C4-9FF0691584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7251BA-2BA2-A89F-C1C9-1046CD1BCC20}"/>
              </a:ext>
            </a:extLst>
          </p:cNvPr>
          <p:cNvSpPr>
            <a:spLocks noGrp="1"/>
          </p:cNvSpPr>
          <p:nvPr>
            <p:ph type="sldNum" sz="quarter" idx="12"/>
          </p:nvPr>
        </p:nvSpPr>
        <p:spPr/>
        <p:txBody>
          <a:bodyPr/>
          <a:lstStyle/>
          <a:p>
            <a:fld id="{00D0DC3D-9D4D-CE41-A5BE-4896207FA0E1}" type="slidenum">
              <a:rPr lang="en-US" smtClean="0"/>
              <a:t>‹#›</a:t>
            </a:fld>
            <a:endParaRPr lang="en-US"/>
          </a:p>
        </p:txBody>
      </p:sp>
    </p:spTree>
    <p:extLst>
      <p:ext uri="{BB962C8B-B14F-4D97-AF65-F5344CB8AC3E}">
        <p14:creationId xmlns:p14="http://schemas.microsoft.com/office/powerpoint/2010/main" val="2316059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3102B-2575-4024-57D9-3CD9D018B7F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AE276D3-8A55-6117-AA4C-95C8F9F31A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B68557E-E955-C3F3-E1C1-1C2E038D6E3F}"/>
              </a:ext>
            </a:extLst>
          </p:cNvPr>
          <p:cNvSpPr>
            <a:spLocks noGrp="1"/>
          </p:cNvSpPr>
          <p:nvPr>
            <p:ph type="dt" sz="half" idx="10"/>
          </p:nvPr>
        </p:nvSpPr>
        <p:spPr/>
        <p:txBody>
          <a:bodyPr/>
          <a:lstStyle/>
          <a:p>
            <a:fld id="{D4C51352-A8E6-7F40-A7B1-75B168B5D1D5}" type="datetimeFigureOut">
              <a:rPr lang="en-US" smtClean="0"/>
              <a:t>5/14/23</a:t>
            </a:fld>
            <a:endParaRPr lang="en-US"/>
          </a:p>
        </p:txBody>
      </p:sp>
      <p:sp>
        <p:nvSpPr>
          <p:cNvPr id="5" name="Footer Placeholder 4">
            <a:extLst>
              <a:ext uri="{FF2B5EF4-FFF2-40B4-BE49-F238E27FC236}">
                <a16:creationId xmlns:a16="http://schemas.microsoft.com/office/drawing/2014/main" id="{97A10A7B-5151-967C-7835-98451080EB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1F7222-BCF2-5E44-5AA0-F835741A3A88}"/>
              </a:ext>
            </a:extLst>
          </p:cNvPr>
          <p:cNvSpPr>
            <a:spLocks noGrp="1"/>
          </p:cNvSpPr>
          <p:nvPr>
            <p:ph type="sldNum" sz="quarter" idx="12"/>
          </p:nvPr>
        </p:nvSpPr>
        <p:spPr/>
        <p:txBody>
          <a:bodyPr/>
          <a:lstStyle/>
          <a:p>
            <a:fld id="{00D0DC3D-9D4D-CE41-A5BE-4896207FA0E1}" type="slidenum">
              <a:rPr lang="en-US" smtClean="0"/>
              <a:t>‹#›</a:t>
            </a:fld>
            <a:endParaRPr lang="en-US"/>
          </a:p>
        </p:txBody>
      </p:sp>
    </p:spTree>
    <p:extLst>
      <p:ext uri="{BB962C8B-B14F-4D97-AF65-F5344CB8AC3E}">
        <p14:creationId xmlns:p14="http://schemas.microsoft.com/office/powerpoint/2010/main" val="976660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B601C-15C2-5347-4A86-7CBABC54CB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53EEB3D-E6AB-F2DC-B5F5-F6843C123BB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E2CF6E9-01D1-A379-F35E-EEBEAB9EFEE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399246D-123B-CBF5-D058-B58CF07332DE}"/>
              </a:ext>
            </a:extLst>
          </p:cNvPr>
          <p:cNvSpPr>
            <a:spLocks noGrp="1"/>
          </p:cNvSpPr>
          <p:nvPr>
            <p:ph type="dt" sz="half" idx="10"/>
          </p:nvPr>
        </p:nvSpPr>
        <p:spPr/>
        <p:txBody>
          <a:bodyPr/>
          <a:lstStyle/>
          <a:p>
            <a:fld id="{D4C51352-A8E6-7F40-A7B1-75B168B5D1D5}" type="datetimeFigureOut">
              <a:rPr lang="en-US" smtClean="0"/>
              <a:t>5/14/23</a:t>
            </a:fld>
            <a:endParaRPr lang="en-US"/>
          </a:p>
        </p:txBody>
      </p:sp>
      <p:sp>
        <p:nvSpPr>
          <p:cNvPr id="6" name="Footer Placeholder 5">
            <a:extLst>
              <a:ext uri="{FF2B5EF4-FFF2-40B4-BE49-F238E27FC236}">
                <a16:creationId xmlns:a16="http://schemas.microsoft.com/office/drawing/2014/main" id="{587A7098-8829-BDC7-5611-0CFE482562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05CAC4-0832-AF78-5282-4ABDBC9D17C7}"/>
              </a:ext>
            </a:extLst>
          </p:cNvPr>
          <p:cNvSpPr>
            <a:spLocks noGrp="1"/>
          </p:cNvSpPr>
          <p:nvPr>
            <p:ph type="sldNum" sz="quarter" idx="12"/>
          </p:nvPr>
        </p:nvSpPr>
        <p:spPr/>
        <p:txBody>
          <a:bodyPr/>
          <a:lstStyle/>
          <a:p>
            <a:fld id="{00D0DC3D-9D4D-CE41-A5BE-4896207FA0E1}" type="slidenum">
              <a:rPr lang="en-US" smtClean="0"/>
              <a:t>‹#›</a:t>
            </a:fld>
            <a:endParaRPr lang="en-US"/>
          </a:p>
        </p:txBody>
      </p:sp>
    </p:spTree>
    <p:extLst>
      <p:ext uri="{BB962C8B-B14F-4D97-AF65-F5344CB8AC3E}">
        <p14:creationId xmlns:p14="http://schemas.microsoft.com/office/powerpoint/2010/main" val="2907864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75F1E-0332-6D4F-652C-46F83D7E739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4D4094A-691A-EFEC-515A-7D6088E819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8DAD79A-DF6F-F1DC-F164-E02D1D55E28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FE3A6FA-67F5-A01D-A89F-29FE3F85D1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93B32C9-6FB6-5AC9-E846-D834CC5F04A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1FD5539-9B73-F1FD-4091-B37A0C184B07}"/>
              </a:ext>
            </a:extLst>
          </p:cNvPr>
          <p:cNvSpPr>
            <a:spLocks noGrp="1"/>
          </p:cNvSpPr>
          <p:nvPr>
            <p:ph type="dt" sz="half" idx="10"/>
          </p:nvPr>
        </p:nvSpPr>
        <p:spPr/>
        <p:txBody>
          <a:bodyPr/>
          <a:lstStyle/>
          <a:p>
            <a:fld id="{D4C51352-A8E6-7F40-A7B1-75B168B5D1D5}" type="datetimeFigureOut">
              <a:rPr lang="en-US" smtClean="0"/>
              <a:t>5/14/23</a:t>
            </a:fld>
            <a:endParaRPr lang="en-US"/>
          </a:p>
        </p:txBody>
      </p:sp>
      <p:sp>
        <p:nvSpPr>
          <p:cNvPr id="8" name="Footer Placeholder 7">
            <a:extLst>
              <a:ext uri="{FF2B5EF4-FFF2-40B4-BE49-F238E27FC236}">
                <a16:creationId xmlns:a16="http://schemas.microsoft.com/office/drawing/2014/main" id="{6F3E19B7-ADC3-7E6C-57B5-6E94DD1EA7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E72496-A229-5561-9A68-4C5204877D99}"/>
              </a:ext>
            </a:extLst>
          </p:cNvPr>
          <p:cNvSpPr>
            <a:spLocks noGrp="1"/>
          </p:cNvSpPr>
          <p:nvPr>
            <p:ph type="sldNum" sz="quarter" idx="12"/>
          </p:nvPr>
        </p:nvSpPr>
        <p:spPr/>
        <p:txBody>
          <a:bodyPr/>
          <a:lstStyle/>
          <a:p>
            <a:fld id="{00D0DC3D-9D4D-CE41-A5BE-4896207FA0E1}" type="slidenum">
              <a:rPr lang="en-US" smtClean="0"/>
              <a:t>‹#›</a:t>
            </a:fld>
            <a:endParaRPr lang="en-US"/>
          </a:p>
        </p:txBody>
      </p:sp>
    </p:spTree>
    <p:extLst>
      <p:ext uri="{BB962C8B-B14F-4D97-AF65-F5344CB8AC3E}">
        <p14:creationId xmlns:p14="http://schemas.microsoft.com/office/powerpoint/2010/main" val="2143810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0B608-5228-7F1D-E421-578F74BE7E61}"/>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1F4F912-87B5-539E-3FEC-E3F79AFFD813}"/>
              </a:ext>
            </a:extLst>
          </p:cNvPr>
          <p:cNvSpPr>
            <a:spLocks noGrp="1"/>
          </p:cNvSpPr>
          <p:nvPr>
            <p:ph type="dt" sz="half" idx="10"/>
          </p:nvPr>
        </p:nvSpPr>
        <p:spPr/>
        <p:txBody>
          <a:bodyPr/>
          <a:lstStyle/>
          <a:p>
            <a:fld id="{D4C51352-A8E6-7F40-A7B1-75B168B5D1D5}" type="datetimeFigureOut">
              <a:rPr lang="en-US" smtClean="0"/>
              <a:t>5/14/23</a:t>
            </a:fld>
            <a:endParaRPr lang="en-US"/>
          </a:p>
        </p:txBody>
      </p:sp>
      <p:sp>
        <p:nvSpPr>
          <p:cNvPr id="4" name="Footer Placeholder 3">
            <a:extLst>
              <a:ext uri="{FF2B5EF4-FFF2-40B4-BE49-F238E27FC236}">
                <a16:creationId xmlns:a16="http://schemas.microsoft.com/office/drawing/2014/main" id="{751533D4-35E5-01CF-65D6-8A746C6B5A7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F9407A9-8720-2998-E64B-7694F0C3A853}"/>
              </a:ext>
            </a:extLst>
          </p:cNvPr>
          <p:cNvSpPr>
            <a:spLocks noGrp="1"/>
          </p:cNvSpPr>
          <p:nvPr>
            <p:ph type="sldNum" sz="quarter" idx="12"/>
          </p:nvPr>
        </p:nvSpPr>
        <p:spPr/>
        <p:txBody>
          <a:bodyPr/>
          <a:lstStyle/>
          <a:p>
            <a:fld id="{00D0DC3D-9D4D-CE41-A5BE-4896207FA0E1}" type="slidenum">
              <a:rPr lang="en-US" smtClean="0"/>
              <a:t>‹#›</a:t>
            </a:fld>
            <a:endParaRPr lang="en-US"/>
          </a:p>
        </p:txBody>
      </p:sp>
    </p:spTree>
    <p:extLst>
      <p:ext uri="{BB962C8B-B14F-4D97-AF65-F5344CB8AC3E}">
        <p14:creationId xmlns:p14="http://schemas.microsoft.com/office/powerpoint/2010/main" val="2080909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DC70A1-0ECE-B236-49E4-B1D2EB9C42E9}"/>
              </a:ext>
            </a:extLst>
          </p:cNvPr>
          <p:cNvSpPr>
            <a:spLocks noGrp="1"/>
          </p:cNvSpPr>
          <p:nvPr>
            <p:ph type="dt" sz="half" idx="10"/>
          </p:nvPr>
        </p:nvSpPr>
        <p:spPr/>
        <p:txBody>
          <a:bodyPr/>
          <a:lstStyle/>
          <a:p>
            <a:fld id="{D4C51352-A8E6-7F40-A7B1-75B168B5D1D5}" type="datetimeFigureOut">
              <a:rPr lang="en-US" smtClean="0"/>
              <a:t>5/14/23</a:t>
            </a:fld>
            <a:endParaRPr lang="en-US"/>
          </a:p>
        </p:txBody>
      </p:sp>
      <p:sp>
        <p:nvSpPr>
          <p:cNvPr id="3" name="Footer Placeholder 2">
            <a:extLst>
              <a:ext uri="{FF2B5EF4-FFF2-40B4-BE49-F238E27FC236}">
                <a16:creationId xmlns:a16="http://schemas.microsoft.com/office/drawing/2014/main" id="{6103AD82-EF3A-19D1-0C5E-6BB231B0B0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1F24123-BD31-5F1E-065B-E6C6A297F2FC}"/>
              </a:ext>
            </a:extLst>
          </p:cNvPr>
          <p:cNvSpPr>
            <a:spLocks noGrp="1"/>
          </p:cNvSpPr>
          <p:nvPr>
            <p:ph type="sldNum" sz="quarter" idx="12"/>
          </p:nvPr>
        </p:nvSpPr>
        <p:spPr/>
        <p:txBody>
          <a:bodyPr/>
          <a:lstStyle/>
          <a:p>
            <a:fld id="{00D0DC3D-9D4D-CE41-A5BE-4896207FA0E1}" type="slidenum">
              <a:rPr lang="en-US" smtClean="0"/>
              <a:t>‹#›</a:t>
            </a:fld>
            <a:endParaRPr lang="en-US"/>
          </a:p>
        </p:txBody>
      </p:sp>
    </p:spTree>
    <p:extLst>
      <p:ext uri="{BB962C8B-B14F-4D97-AF65-F5344CB8AC3E}">
        <p14:creationId xmlns:p14="http://schemas.microsoft.com/office/powerpoint/2010/main" val="702394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CF55A-E96E-AD3D-F7C5-71EC44B4B6E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0B5427D-C9F1-4E6A-7A1C-72A666C75B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7064A43-20A4-9E1F-9504-FE5BE8AEF0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A5A0F10-FA54-75F4-7E84-239CF49EA30E}"/>
              </a:ext>
            </a:extLst>
          </p:cNvPr>
          <p:cNvSpPr>
            <a:spLocks noGrp="1"/>
          </p:cNvSpPr>
          <p:nvPr>
            <p:ph type="dt" sz="half" idx="10"/>
          </p:nvPr>
        </p:nvSpPr>
        <p:spPr/>
        <p:txBody>
          <a:bodyPr/>
          <a:lstStyle/>
          <a:p>
            <a:fld id="{D4C51352-A8E6-7F40-A7B1-75B168B5D1D5}" type="datetimeFigureOut">
              <a:rPr lang="en-US" smtClean="0"/>
              <a:t>5/14/23</a:t>
            </a:fld>
            <a:endParaRPr lang="en-US"/>
          </a:p>
        </p:txBody>
      </p:sp>
      <p:sp>
        <p:nvSpPr>
          <p:cNvPr id="6" name="Footer Placeholder 5">
            <a:extLst>
              <a:ext uri="{FF2B5EF4-FFF2-40B4-BE49-F238E27FC236}">
                <a16:creationId xmlns:a16="http://schemas.microsoft.com/office/drawing/2014/main" id="{2B26521A-2742-4FA3-73B9-B62F52A620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FB0E51-D3EA-9AEC-6725-F958E271FB9C}"/>
              </a:ext>
            </a:extLst>
          </p:cNvPr>
          <p:cNvSpPr>
            <a:spLocks noGrp="1"/>
          </p:cNvSpPr>
          <p:nvPr>
            <p:ph type="sldNum" sz="quarter" idx="12"/>
          </p:nvPr>
        </p:nvSpPr>
        <p:spPr/>
        <p:txBody>
          <a:bodyPr/>
          <a:lstStyle/>
          <a:p>
            <a:fld id="{00D0DC3D-9D4D-CE41-A5BE-4896207FA0E1}" type="slidenum">
              <a:rPr lang="en-US" smtClean="0"/>
              <a:t>‹#›</a:t>
            </a:fld>
            <a:endParaRPr lang="en-US"/>
          </a:p>
        </p:txBody>
      </p:sp>
    </p:spTree>
    <p:extLst>
      <p:ext uri="{BB962C8B-B14F-4D97-AF65-F5344CB8AC3E}">
        <p14:creationId xmlns:p14="http://schemas.microsoft.com/office/powerpoint/2010/main" val="262317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8FE7B-3BA2-1F0C-481A-F3DE7DFFF67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C661F2B-18D3-B41C-2412-124426DCDB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2763BBC-83C7-F74B-B217-66D01596AE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4A4DC5A-09BF-9544-F58B-67090168B883}"/>
              </a:ext>
            </a:extLst>
          </p:cNvPr>
          <p:cNvSpPr>
            <a:spLocks noGrp="1"/>
          </p:cNvSpPr>
          <p:nvPr>
            <p:ph type="dt" sz="half" idx="10"/>
          </p:nvPr>
        </p:nvSpPr>
        <p:spPr/>
        <p:txBody>
          <a:bodyPr/>
          <a:lstStyle/>
          <a:p>
            <a:fld id="{D4C51352-A8E6-7F40-A7B1-75B168B5D1D5}" type="datetimeFigureOut">
              <a:rPr lang="en-US" smtClean="0"/>
              <a:t>5/14/23</a:t>
            </a:fld>
            <a:endParaRPr lang="en-US"/>
          </a:p>
        </p:txBody>
      </p:sp>
      <p:sp>
        <p:nvSpPr>
          <p:cNvPr id="6" name="Footer Placeholder 5">
            <a:extLst>
              <a:ext uri="{FF2B5EF4-FFF2-40B4-BE49-F238E27FC236}">
                <a16:creationId xmlns:a16="http://schemas.microsoft.com/office/drawing/2014/main" id="{568B7F22-4262-3036-1C9B-841A805368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FC81B6-D544-C6A3-B681-D7A4EE5C7EB7}"/>
              </a:ext>
            </a:extLst>
          </p:cNvPr>
          <p:cNvSpPr>
            <a:spLocks noGrp="1"/>
          </p:cNvSpPr>
          <p:nvPr>
            <p:ph type="sldNum" sz="quarter" idx="12"/>
          </p:nvPr>
        </p:nvSpPr>
        <p:spPr/>
        <p:txBody>
          <a:bodyPr/>
          <a:lstStyle/>
          <a:p>
            <a:fld id="{00D0DC3D-9D4D-CE41-A5BE-4896207FA0E1}" type="slidenum">
              <a:rPr lang="en-US" smtClean="0"/>
              <a:t>‹#›</a:t>
            </a:fld>
            <a:endParaRPr lang="en-US"/>
          </a:p>
        </p:txBody>
      </p:sp>
    </p:spTree>
    <p:extLst>
      <p:ext uri="{BB962C8B-B14F-4D97-AF65-F5344CB8AC3E}">
        <p14:creationId xmlns:p14="http://schemas.microsoft.com/office/powerpoint/2010/main" val="607022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55E853-0660-22C3-E65B-25F951DFE7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CBCED92-6C80-9E33-E9DF-EC7A13448B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4531625-5C40-5A28-DCCE-73422E1267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C51352-A8E6-7F40-A7B1-75B168B5D1D5}" type="datetimeFigureOut">
              <a:rPr lang="en-US" smtClean="0"/>
              <a:t>5/14/23</a:t>
            </a:fld>
            <a:endParaRPr lang="en-US"/>
          </a:p>
        </p:txBody>
      </p:sp>
      <p:sp>
        <p:nvSpPr>
          <p:cNvPr id="5" name="Footer Placeholder 4">
            <a:extLst>
              <a:ext uri="{FF2B5EF4-FFF2-40B4-BE49-F238E27FC236}">
                <a16:creationId xmlns:a16="http://schemas.microsoft.com/office/drawing/2014/main" id="{7DB3FCC0-DC90-E7C1-24F8-C4267CA321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00E9005-4E6A-2E64-B243-A36FFFACE6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D0DC3D-9D4D-CE41-A5BE-4896207FA0E1}" type="slidenum">
              <a:rPr lang="en-US" smtClean="0"/>
              <a:t>‹#›</a:t>
            </a:fld>
            <a:endParaRPr lang="en-US"/>
          </a:p>
        </p:txBody>
      </p:sp>
    </p:spTree>
    <p:extLst>
      <p:ext uri="{BB962C8B-B14F-4D97-AF65-F5344CB8AC3E}">
        <p14:creationId xmlns:p14="http://schemas.microsoft.com/office/powerpoint/2010/main" val="3154403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94B7-16D1-5F8F-88C4-665E035DC56C}"/>
              </a:ext>
            </a:extLst>
          </p:cNvPr>
          <p:cNvSpPr>
            <a:spLocks noGrp="1"/>
          </p:cNvSpPr>
          <p:nvPr>
            <p:ph type="ctrTitle"/>
          </p:nvPr>
        </p:nvSpPr>
        <p:spPr/>
        <p:txBody>
          <a:bodyPr>
            <a:normAutofit/>
          </a:bodyPr>
          <a:lstStyle/>
          <a:p>
            <a:r>
              <a:rPr lang="en-US" sz="3200" b="1" dirty="0"/>
              <a:t>Conceptual Design for a Kenyan Program to Establish the Feasibility of Using Buoyant Flake Ocean Fertilization to Address Climate Change</a:t>
            </a:r>
          </a:p>
        </p:txBody>
      </p:sp>
      <p:sp>
        <p:nvSpPr>
          <p:cNvPr id="3" name="Subtitle 2">
            <a:extLst>
              <a:ext uri="{FF2B5EF4-FFF2-40B4-BE49-F238E27FC236}">
                <a16:creationId xmlns:a16="http://schemas.microsoft.com/office/drawing/2014/main" id="{2C0A91BA-41F7-35D4-E195-842228538C1B}"/>
              </a:ext>
            </a:extLst>
          </p:cNvPr>
          <p:cNvSpPr>
            <a:spLocks noGrp="1"/>
          </p:cNvSpPr>
          <p:nvPr>
            <p:ph type="subTitle" idx="1"/>
          </p:nvPr>
        </p:nvSpPr>
        <p:spPr/>
        <p:txBody>
          <a:bodyPr>
            <a:normAutofit/>
          </a:bodyPr>
          <a:lstStyle/>
          <a:p>
            <a:endParaRPr lang="en-US" sz="2000" i="1" dirty="0"/>
          </a:p>
          <a:p>
            <a:r>
              <a:rPr lang="en-US" sz="2000" i="1" dirty="0" err="1"/>
              <a:t>Sev</a:t>
            </a:r>
            <a:r>
              <a:rPr lang="en-US" sz="2000" i="1" dirty="0"/>
              <a:t> Clarke, Winwick Business Solutions, May 2023</a:t>
            </a:r>
          </a:p>
        </p:txBody>
      </p:sp>
    </p:spTree>
    <p:extLst>
      <p:ext uri="{BB962C8B-B14F-4D97-AF65-F5344CB8AC3E}">
        <p14:creationId xmlns:p14="http://schemas.microsoft.com/office/powerpoint/2010/main" val="103711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88F84-DC20-859D-5D3D-4FF2251C93AC}"/>
              </a:ext>
            </a:extLst>
          </p:cNvPr>
          <p:cNvSpPr>
            <a:spLocks noGrp="1"/>
          </p:cNvSpPr>
          <p:nvPr>
            <p:ph type="title"/>
          </p:nvPr>
        </p:nvSpPr>
        <p:spPr/>
        <p:txBody>
          <a:bodyPr>
            <a:normAutofit/>
          </a:bodyPr>
          <a:lstStyle/>
          <a:p>
            <a:r>
              <a:rPr lang="en-US" sz="3600" b="1" dirty="0">
                <a:latin typeface="Arial" panose="020B0604020202020204" pitchFamily="34" charset="0"/>
                <a:cs typeface="Arial" panose="020B0604020202020204" pitchFamily="34" charset="0"/>
              </a:rPr>
              <a:t>Objectives</a:t>
            </a:r>
          </a:p>
        </p:txBody>
      </p:sp>
      <p:sp>
        <p:nvSpPr>
          <p:cNvPr id="3" name="Content Placeholder 2">
            <a:extLst>
              <a:ext uri="{FF2B5EF4-FFF2-40B4-BE49-F238E27FC236}">
                <a16:creationId xmlns:a16="http://schemas.microsoft.com/office/drawing/2014/main" id="{D3A1A03F-11BB-31EA-0567-F3B743F222DE}"/>
              </a:ext>
            </a:extLst>
          </p:cNvPr>
          <p:cNvSpPr>
            <a:spLocks noGrp="1"/>
          </p:cNvSpPr>
          <p:nvPr>
            <p:ph idx="1"/>
          </p:nvPr>
        </p:nvSpPr>
        <p:spPr/>
        <p:txBody>
          <a:bodyPr>
            <a:normAutofit fontScale="92500" lnSpcReduction="10000"/>
          </a:bodyPr>
          <a:lstStyle/>
          <a:p>
            <a:r>
              <a:rPr lang="en-US" sz="2400" dirty="0">
                <a:latin typeface="Arial" panose="020B0604020202020204" pitchFamily="34" charset="0"/>
                <a:cs typeface="Arial" panose="020B0604020202020204" pitchFamily="34" charset="0"/>
              </a:rPr>
              <a:t>The Global South needs proper representation when it comes to methods to address the increasingly adverse effects of global warming.</a:t>
            </a:r>
          </a:p>
          <a:p>
            <a:r>
              <a:rPr lang="en-US" sz="2400" dirty="0">
                <a:latin typeface="Arial" panose="020B0604020202020204" pitchFamily="34" charset="0"/>
                <a:cs typeface="Arial" panose="020B0604020202020204" pitchFamily="34" charset="0"/>
              </a:rPr>
              <a:t>A prospective method to do this, which is particularly suited to being investigated by developing nations, is to use Buoyant Flakes to so supplement the surface ocean nutrients that the base of the marine food chain, phytoplankton, in oligotrophic waters (most) is increased.</a:t>
            </a:r>
          </a:p>
          <a:p>
            <a:r>
              <a:rPr lang="en-US" sz="2400" dirty="0">
                <a:latin typeface="Arial" panose="020B0604020202020204" pitchFamily="34" charset="0"/>
                <a:cs typeface="Arial" panose="020B0604020202020204" pitchFamily="34" charset="0"/>
              </a:rPr>
              <a:t>As the recipe for flake manufacture is relatively simple, requires little more than combining plentiful natural and industrial wastes, and could be disseminated using local resources, the whole local development and deployment in EEZ waters could be under the control of each nation.</a:t>
            </a:r>
          </a:p>
          <a:p>
            <a:r>
              <a:rPr lang="en-US" sz="2400" dirty="0">
                <a:latin typeface="Arial" panose="020B0604020202020204" pitchFamily="34" charset="0"/>
                <a:cs typeface="Arial" panose="020B0604020202020204" pitchFamily="34" charset="0"/>
              </a:rPr>
              <a:t>A successful RD&amp;D program could result in many benefits, ranging from increasing fishery resources, to cooling excessive temperatures on land and sea, to sequestering atmospheric carbon dioxide safely in the deep sea, and to providing new and profitable industries to Kenyans.      </a:t>
            </a:r>
          </a:p>
        </p:txBody>
      </p:sp>
    </p:spTree>
    <p:extLst>
      <p:ext uri="{BB962C8B-B14F-4D97-AF65-F5344CB8AC3E}">
        <p14:creationId xmlns:p14="http://schemas.microsoft.com/office/powerpoint/2010/main" val="321598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06695-329C-F6E2-3C6D-9C3E3BD08BC3}"/>
              </a:ext>
            </a:extLst>
          </p:cNvPr>
          <p:cNvSpPr>
            <a:spLocks noGrp="1"/>
          </p:cNvSpPr>
          <p:nvPr>
            <p:ph type="title"/>
          </p:nvPr>
        </p:nvSpPr>
        <p:spPr/>
        <p:txBody>
          <a:bodyPr>
            <a:normAutofit/>
          </a:bodyPr>
          <a:lstStyle/>
          <a:p>
            <a:r>
              <a:rPr lang="en-US" sz="3600" b="1" dirty="0">
                <a:latin typeface="Arial" panose="020B0604020202020204" pitchFamily="34" charset="0"/>
                <a:cs typeface="Arial" panose="020B0604020202020204" pitchFamily="34" charset="0"/>
              </a:rPr>
              <a:t>Collaborative Research Potential</a:t>
            </a:r>
          </a:p>
        </p:txBody>
      </p:sp>
      <p:sp>
        <p:nvSpPr>
          <p:cNvPr id="3" name="Content Placeholder 2">
            <a:extLst>
              <a:ext uri="{FF2B5EF4-FFF2-40B4-BE49-F238E27FC236}">
                <a16:creationId xmlns:a16="http://schemas.microsoft.com/office/drawing/2014/main" id="{A26767C4-E557-72B2-F0B1-6105D45BC047}"/>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Although both Cambridge University and the Indian Government have begun experimenting with the concept, both are moving too slowly to avoid passing climate tipping points.</a:t>
            </a:r>
          </a:p>
          <a:p>
            <a:r>
              <a:rPr lang="en-US" dirty="0">
                <a:latin typeface="Arial" panose="020B0604020202020204" pitchFamily="34" charset="0"/>
                <a:cs typeface="Arial" panose="020B0604020202020204" pitchFamily="34" charset="0"/>
              </a:rPr>
              <a:t>Being both less-cluttered with bureaucracy and having fewer resources can be advantageous when it comes to agile innovation. Kenya should be able both to catch up on the R&amp;D and to publish seminal results first, thereby leading the way for international collaboration to secure approval of the method.  </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9742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228F5-E7A4-2311-3596-52829BAFE017}"/>
              </a:ext>
            </a:extLst>
          </p:cNvPr>
          <p:cNvSpPr>
            <a:spLocks noGrp="1"/>
          </p:cNvSpPr>
          <p:nvPr>
            <p:ph type="title"/>
          </p:nvPr>
        </p:nvSpPr>
        <p:spPr/>
        <p:txBody>
          <a:bodyPr>
            <a:normAutofit/>
          </a:bodyPr>
          <a:lstStyle/>
          <a:p>
            <a:r>
              <a:rPr lang="en-US" sz="3200" b="1" dirty="0"/>
              <a:t>Proposed Improvements to the German-designed, Indian Mesocosms</a:t>
            </a:r>
          </a:p>
        </p:txBody>
      </p:sp>
      <p:sp>
        <p:nvSpPr>
          <p:cNvPr id="3" name="Content Placeholder 2">
            <a:extLst>
              <a:ext uri="{FF2B5EF4-FFF2-40B4-BE49-F238E27FC236}">
                <a16:creationId xmlns:a16="http://schemas.microsoft.com/office/drawing/2014/main" id="{91DC6523-B569-E439-D260-0EAC81F418E1}"/>
              </a:ext>
            </a:extLst>
          </p:cNvPr>
          <p:cNvSpPr>
            <a:spLocks noGrp="1"/>
          </p:cNvSpPr>
          <p:nvPr>
            <p:ph idx="1"/>
          </p:nvPr>
        </p:nvSpPr>
        <p:spPr/>
        <p:txBody>
          <a:bodyPr/>
          <a:lstStyle/>
          <a:p>
            <a:r>
              <a:rPr lang="en-US" dirty="0"/>
              <a:t>The Indian mesocosms should be able to be replicated at less than 5% of their cost and produced in much less time because they can be crafted locally in Kenya from local materials, most of which could be salvaged from building demolition sites and landfills. It is likely that the main material cost will be for some logs, a roll of greenhouse PVC film, and some rolls of duct tape.</a:t>
            </a:r>
          </a:p>
          <a:p>
            <a:r>
              <a:rPr lang="en-US" dirty="0"/>
              <a:t>Instead of just one mesocosm facility, three should be constructed, one having the mesocosms open at their base to allow natural predation. These might be located separately in oligotrophic waters, perhaps in the lee of one or more </a:t>
            </a:r>
            <a:r>
              <a:rPr lang="en-US"/>
              <a:t>small islands.  </a:t>
            </a:r>
            <a:endParaRPr lang="en-US" dirty="0"/>
          </a:p>
        </p:txBody>
      </p:sp>
    </p:spTree>
    <p:extLst>
      <p:ext uri="{BB962C8B-B14F-4D97-AF65-F5344CB8AC3E}">
        <p14:creationId xmlns:p14="http://schemas.microsoft.com/office/powerpoint/2010/main" val="3272093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9436BE-ADF1-BE0E-F4B1-EA61E89D1DD5}"/>
              </a:ext>
            </a:extLst>
          </p:cNvPr>
          <p:cNvSpPr txBox="1"/>
          <p:nvPr/>
        </p:nvSpPr>
        <p:spPr>
          <a:xfrm>
            <a:off x="641131" y="252249"/>
            <a:ext cx="10261142" cy="523220"/>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Draft Design of a Cost-effective Buoyant Flakes Mesocosm</a:t>
            </a:r>
          </a:p>
        </p:txBody>
      </p:sp>
      <p:grpSp>
        <p:nvGrpSpPr>
          <p:cNvPr id="50" name="Group 49">
            <a:extLst>
              <a:ext uri="{FF2B5EF4-FFF2-40B4-BE49-F238E27FC236}">
                <a16:creationId xmlns:a16="http://schemas.microsoft.com/office/drawing/2014/main" id="{4B1FC64B-EA8F-73F9-D786-A47EE9DFD77F}"/>
              </a:ext>
            </a:extLst>
          </p:cNvPr>
          <p:cNvGrpSpPr/>
          <p:nvPr/>
        </p:nvGrpSpPr>
        <p:grpSpPr>
          <a:xfrm>
            <a:off x="3240232" y="1933904"/>
            <a:ext cx="5062940" cy="2039009"/>
            <a:chOff x="3240232" y="1933904"/>
            <a:chExt cx="5062940" cy="2039009"/>
          </a:xfrm>
        </p:grpSpPr>
        <p:cxnSp>
          <p:nvCxnSpPr>
            <p:cNvPr id="37" name="Straight Connector 36">
              <a:extLst>
                <a:ext uri="{FF2B5EF4-FFF2-40B4-BE49-F238E27FC236}">
                  <a16:creationId xmlns:a16="http://schemas.microsoft.com/office/drawing/2014/main" id="{9A897B4B-625C-9D1E-7F6C-06796802BF98}"/>
                </a:ext>
              </a:extLst>
            </p:cNvPr>
            <p:cNvCxnSpPr>
              <a:cxnSpLocks/>
              <a:endCxn id="17" idx="3"/>
            </p:cNvCxnSpPr>
            <p:nvPr/>
          </p:nvCxnSpPr>
          <p:spPr>
            <a:xfrm>
              <a:off x="5347138" y="3321269"/>
              <a:ext cx="861848" cy="646386"/>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nvGrpSpPr>
            <p:cNvPr id="41" name="Group 40">
              <a:extLst>
                <a:ext uri="{FF2B5EF4-FFF2-40B4-BE49-F238E27FC236}">
                  <a16:creationId xmlns:a16="http://schemas.microsoft.com/office/drawing/2014/main" id="{BD38A5F8-B2A4-D959-7D3E-D2B7ABD7750E}"/>
                </a:ext>
              </a:extLst>
            </p:cNvPr>
            <p:cNvGrpSpPr/>
            <p:nvPr/>
          </p:nvGrpSpPr>
          <p:grpSpPr>
            <a:xfrm>
              <a:off x="3240232" y="1933904"/>
              <a:ext cx="5062940" cy="2039009"/>
              <a:chOff x="3240232" y="1933904"/>
              <a:chExt cx="5062940" cy="2039009"/>
            </a:xfrm>
          </p:grpSpPr>
          <p:grpSp>
            <p:nvGrpSpPr>
              <p:cNvPr id="38" name="Group 37">
                <a:extLst>
                  <a:ext uri="{FF2B5EF4-FFF2-40B4-BE49-F238E27FC236}">
                    <a16:creationId xmlns:a16="http://schemas.microsoft.com/office/drawing/2014/main" id="{E1095C1A-0614-AFC9-A5CF-10B741769F2C}"/>
                  </a:ext>
                </a:extLst>
              </p:cNvPr>
              <p:cNvGrpSpPr/>
              <p:nvPr/>
            </p:nvGrpSpPr>
            <p:grpSpPr>
              <a:xfrm>
                <a:off x="3240232" y="1933904"/>
                <a:ext cx="5062940" cy="2039009"/>
                <a:chOff x="3352799" y="2869325"/>
                <a:chExt cx="5062940" cy="2039009"/>
              </a:xfrm>
            </p:grpSpPr>
            <p:grpSp>
              <p:nvGrpSpPr>
                <p:cNvPr id="23" name="Group 22">
                  <a:extLst>
                    <a:ext uri="{FF2B5EF4-FFF2-40B4-BE49-F238E27FC236}">
                      <a16:creationId xmlns:a16="http://schemas.microsoft.com/office/drawing/2014/main" id="{57AA87CE-CE71-1EBE-63BE-59AF7A1F9602}"/>
                    </a:ext>
                  </a:extLst>
                </p:cNvPr>
                <p:cNvGrpSpPr/>
                <p:nvPr/>
              </p:nvGrpSpPr>
              <p:grpSpPr>
                <a:xfrm>
                  <a:off x="3352799" y="2869325"/>
                  <a:ext cx="5057684" cy="2033751"/>
                  <a:chOff x="3352799" y="2869325"/>
                  <a:chExt cx="5057684" cy="2033751"/>
                </a:xfrm>
              </p:grpSpPr>
              <p:grpSp>
                <p:nvGrpSpPr>
                  <p:cNvPr id="22" name="Group 21">
                    <a:extLst>
                      <a:ext uri="{FF2B5EF4-FFF2-40B4-BE49-F238E27FC236}">
                        <a16:creationId xmlns:a16="http://schemas.microsoft.com/office/drawing/2014/main" id="{63A920CA-F47D-0CE6-B2D4-44C482FB7640}"/>
                      </a:ext>
                    </a:extLst>
                  </p:cNvPr>
                  <p:cNvGrpSpPr/>
                  <p:nvPr/>
                </p:nvGrpSpPr>
                <p:grpSpPr>
                  <a:xfrm>
                    <a:off x="3352799" y="3499946"/>
                    <a:ext cx="5057684" cy="1403130"/>
                    <a:chOff x="3048000" y="4724071"/>
                    <a:chExt cx="5057684" cy="1403130"/>
                  </a:xfrm>
                </p:grpSpPr>
                <p:sp>
                  <p:nvSpPr>
                    <p:cNvPr id="14" name="Freeform 13">
                      <a:extLst>
                        <a:ext uri="{FF2B5EF4-FFF2-40B4-BE49-F238E27FC236}">
                          <a16:creationId xmlns:a16="http://schemas.microsoft.com/office/drawing/2014/main" id="{0E1254B0-EFC2-5B9B-B6FB-3D192718C8D8}"/>
                        </a:ext>
                      </a:extLst>
                    </p:cNvPr>
                    <p:cNvSpPr/>
                    <p:nvPr/>
                  </p:nvSpPr>
                  <p:spPr>
                    <a:xfrm>
                      <a:off x="4550980" y="4724071"/>
                      <a:ext cx="2070538" cy="462455"/>
                    </a:xfrm>
                    <a:custGeom>
                      <a:avLst/>
                      <a:gdLst>
                        <a:gd name="connsiteX0" fmla="*/ 536028 w 2070538"/>
                        <a:gd name="connsiteY0" fmla="*/ 0 h 462455"/>
                        <a:gd name="connsiteX1" fmla="*/ 1408387 w 2070538"/>
                        <a:gd name="connsiteY1" fmla="*/ 0 h 462455"/>
                        <a:gd name="connsiteX2" fmla="*/ 2070538 w 2070538"/>
                        <a:gd name="connsiteY2" fmla="*/ 273268 h 462455"/>
                        <a:gd name="connsiteX3" fmla="*/ 1439918 w 2070538"/>
                        <a:gd name="connsiteY3" fmla="*/ 462455 h 462455"/>
                        <a:gd name="connsiteX4" fmla="*/ 515007 w 2070538"/>
                        <a:gd name="connsiteY4" fmla="*/ 451944 h 462455"/>
                        <a:gd name="connsiteX5" fmla="*/ 0 w 2070538"/>
                        <a:gd name="connsiteY5" fmla="*/ 210206 h 462455"/>
                        <a:gd name="connsiteX6" fmla="*/ 536028 w 2070538"/>
                        <a:gd name="connsiteY6" fmla="*/ 0 h 46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538" h="462455">
                          <a:moveTo>
                            <a:pt x="536028" y="0"/>
                          </a:moveTo>
                          <a:lnTo>
                            <a:pt x="1408387" y="0"/>
                          </a:lnTo>
                          <a:lnTo>
                            <a:pt x="2070538" y="273268"/>
                          </a:lnTo>
                          <a:lnTo>
                            <a:pt x="1439918" y="462455"/>
                          </a:lnTo>
                          <a:lnTo>
                            <a:pt x="515007" y="451944"/>
                          </a:lnTo>
                          <a:lnTo>
                            <a:pt x="0" y="210206"/>
                          </a:lnTo>
                          <a:lnTo>
                            <a:pt x="536028" y="0"/>
                          </a:lnTo>
                          <a:close/>
                        </a:path>
                      </a:pathLst>
                    </a:custGeom>
                    <a:no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7E3D23F2-691F-76C9-22D6-83432846E55E}"/>
                        </a:ext>
                      </a:extLst>
                    </p:cNvPr>
                    <p:cNvSpPr/>
                    <p:nvPr/>
                  </p:nvSpPr>
                  <p:spPr>
                    <a:xfrm>
                      <a:off x="3048000" y="4918512"/>
                      <a:ext cx="2070538" cy="462455"/>
                    </a:xfrm>
                    <a:custGeom>
                      <a:avLst/>
                      <a:gdLst>
                        <a:gd name="connsiteX0" fmla="*/ 536028 w 2070538"/>
                        <a:gd name="connsiteY0" fmla="*/ 0 h 462455"/>
                        <a:gd name="connsiteX1" fmla="*/ 1408387 w 2070538"/>
                        <a:gd name="connsiteY1" fmla="*/ 0 h 462455"/>
                        <a:gd name="connsiteX2" fmla="*/ 2070538 w 2070538"/>
                        <a:gd name="connsiteY2" fmla="*/ 273268 h 462455"/>
                        <a:gd name="connsiteX3" fmla="*/ 1439918 w 2070538"/>
                        <a:gd name="connsiteY3" fmla="*/ 462455 h 462455"/>
                        <a:gd name="connsiteX4" fmla="*/ 515007 w 2070538"/>
                        <a:gd name="connsiteY4" fmla="*/ 451944 h 462455"/>
                        <a:gd name="connsiteX5" fmla="*/ 0 w 2070538"/>
                        <a:gd name="connsiteY5" fmla="*/ 210206 h 462455"/>
                        <a:gd name="connsiteX6" fmla="*/ 536028 w 2070538"/>
                        <a:gd name="connsiteY6" fmla="*/ 0 h 46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538" h="462455">
                          <a:moveTo>
                            <a:pt x="536028" y="0"/>
                          </a:moveTo>
                          <a:lnTo>
                            <a:pt x="1408387" y="0"/>
                          </a:lnTo>
                          <a:lnTo>
                            <a:pt x="2070538" y="273268"/>
                          </a:lnTo>
                          <a:lnTo>
                            <a:pt x="1439918" y="462455"/>
                          </a:lnTo>
                          <a:lnTo>
                            <a:pt x="515007" y="451944"/>
                          </a:lnTo>
                          <a:lnTo>
                            <a:pt x="0" y="210206"/>
                          </a:lnTo>
                          <a:lnTo>
                            <a:pt x="536028" y="0"/>
                          </a:lnTo>
                          <a:close/>
                        </a:path>
                      </a:pathLst>
                    </a:custGeom>
                    <a:no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a:extLst>
                        <a:ext uri="{FF2B5EF4-FFF2-40B4-BE49-F238E27FC236}">
                          <a16:creationId xmlns:a16="http://schemas.microsoft.com/office/drawing/2014/main" id="{5689F1F8-5459-AB9B-A8A0-FEB794DC8DAD}"/>
                        </a:ext>
                      </a:extLst>
                    </p:cNvPr>
                    <p:cNvSpPr/>
                    <p:nvPr/>
                  </p:nvSpPr>
                  <p:spPr>
                    <a:xfrm>
                      <a:off x="4550980" y="5186526"/>
                      <a:ext cx="2070538" cy="462455"/>
                    </a:xfrm>
                    <a:custGeom>
                      <a:avLst/>
                      <a:gdLst>
                        <a:gd name="connsiteX0" fmla="*/ 536028 w 2070538"/>
                        <a:gd name="connsiteY0" fmla="*/ 0 h 462455"/>
                        <a:gd name="connsiteX1" fmla="*/ 1408387 w 2070538"/>
                        <a:gd name="connsiteY1" fmla="*/ 0 h 462455"/>
                        <a:gd name="connsiteX2" fmla="*/ 2070538 w 2070538"/>
                        <a:gd name="connsiteY2" fmla="*/ 273268 h 462455"/>
                        <a:gd name="connsiteX3" fmla="*/ 1439918 w 2070538"/>
                        <a:gd name="connsiteY3" fmla="*/ 462455 h 462455"/>
                        <a:gd name="connsiteX4" fmla="*/ 515007 w 2070538"/>
                        <a:gd name="connsiteY4" fmla="*/ 451944 h 462455"/>
                        <a:gd name="connsiteX5" fmla="*/ 0 w 2070538"/>
                        <a:gd name="connsiteY5" fmla="*/ 210206 h 462455"/>
                        <a:gd name="connsiteX6" fmla="*/ 536028 w 2070538"/>
                        <a:gd name="connsiteY6" fmla="*/ 0 h 46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538" h="462455">
                          <a:moveTo>
                            <a:pt x="536028" y="0"/>
                          </a:moveTo>
                          <a:lnTo>
                            <a:pt x="1408387" y="0"/>
                          </a:lnTo>
                          <a:lnTo>
                            <a:pt x="2070538" y="273268"/>
                          </a:lnTo>
                          <a:lnTo>
                            <a:pt x="1439918" y="462455"/>
                          </a:lnTo>
                          <a:lnTo>
                            <a:pt x="515007" y="451944"/>
                          </a:lnTo>
                          <a:lnTo>
                            <a:pt x="0" y="210206"/>
                          </a:lnTo>
                          <a:lnTo>
                            <a:pt x="536028" y="0"/>
                          </a:lnTo>
                          <a:close/>
                        </a:path>
                      </a:pathLst>
                    </a:custGeom>
                    <a:no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5ABA1EDE-32DC-9E50-5C6B-7DD7FA9A2079}"/>
                        </a:ext>
                      </a:extLst>
                    </p:cNvPr>
                    <p:cNvSpPr/>
                    <p:nvPr/>
                  </p:nvSpPr>
                  <p:spPr>
                    <a:xfrm>
                      <a:off x="4576836" y="5664746"/>
                      <a:ext cx="2070538" cy="462455"/>
                    </a:xfrm>
                    <a:custGeom>
                      <a:avLst/>
                      <a:gdLst>
                        <a:gd name="connsiteX0" fmla="*/ 536028 w 2070538"/>
                        <a:gd name="connsiteY0" fmla="*/ 0 h 462455"/>
                        <a:gd name="connsiteX1" fmla="*/ 1408387 w 2070538"/>
                        <a:gd name="connsiteY1" fmla="*/ 0 h 462455"/>
                        <a:gd name="connsiteX2" fmla="*/ 2070538 w 2070538"/>
                        <a:gd name="connsiteY2" fmla="*/ 273268 h 462455"/>
                        <a:gd name="connsiteX3" fmla="*/ 1439918 w 2070538"/>
                        <a:gd name="connsiteY3" fmla="*/ 462455 h 462455"/>
                        <a:gd name="connsiteX4" fmla="*/ 515007 w 2070538"/>
                        <a:gd name="connsiteY4" fmla="*/ 451944 h 462455"/>
                        <a:gd name="connsiteX5" fmla="*/ 0 w 2070538"/>
                        <a:gd name="connsiteY5" fmla="*/ 210206 h 462455"/>
                        <a:gd name="connsiteX6" fmla="*/ 536028 w 2070538"/>
                        <a:gd name="connsiteY6" fmla="*/ 0 h 46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538" h="462455">
                          <a:moveTo>
                            <a:pt x="536028" y="0"/>
                          </a:moveTo>
                          <a:lnTo>
                            <a:pt x="1408387" y="0"/>
                          </a:lnTo>
                          <a:lnTo>
                            <a:pt x="2070538" y="273268"/>
                          </a:lnTo>
                          <a:lnTo>
                            <a:pt x="1439918" y="462455"/>
                          </a:lnTo>
                          <a:lnTo>
                            <a:pt x="515007" y="451944"/>
                          </a:lnTo>
                          <a:lnTo>
                            <a:pt x="0" y="210206"/>
                          </a:lnTo>
                          <a:lnTo>
                            <a:pt x="536028" y="0"/>
                          </a:lnTo>
                          <a:close/>
                        </a:path>
                      </a:pathLst>
                    </a:custGeom>
                    <a:no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558325D9-2B98-D94F-4473-A123CF45164C}"/>
                        </a:ext>
                      </a:extLst>
                    </p:cNvPr>
                    <p:cNvSpPr/>
                    <p:nvPr/>
                  </p:nvSpPr>
                  <p:spPr>
                    <a:xfrm>
                      <a:off x="6035146" y="5438775"/>
                      <a:ext cx="2070538" cy="462455"/>
                    </a:xfrm>
                    <a:custGeom>
                      <a:avLst/>
                      <a:gdLst>
                        <a:gd name="connsiteX0" fmla="*/ 536028 w 2070538"/>
                        <a:gd name="connsiteY0" fmla="*/ 0 h 462455"/>
                        <a:gd name="connsiteX1" fmla="*/ 1408387 w 2070538"/>
                        <a:gd name="connsiteY1" fmla="*/ 0 h 462455"/>
                        <a:gd name="connsiteX2" fmla="*/ 2070538 w 2070538"/>
                        <a:gd name="connsiteY2" fmla="*/ 273268 h 462455"/>
                        <a:gd name="connsiteX3" fmla="*/ 1439918 w 2070538"/>
                        <a:gd name="connsiteY3" fmla="*/ 462455 h 462455"/>
                        <a:gd name="connsiteX4" fmla="*/ 515007 w 2070538"/>
                        <a:gd name="connsiteY4" fmla="*/ 451944 h 462455"/>
                        <a:gd name="connsiteX5" fmla="*/ 0 w 2070538"/>
                        <a:gd name="connsiteY5" fmla="*/ 210206 h 462455"/>
                        <a:gd name="connsiteX6" fmla="*/ 536028 w 2070538"/>
                        <a:gd name="connsiteY6" fmla="*/ 0 h 46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538" h="462455">
                          <a:moveTo>
                            <a:pt x="536028" y="0"/>
                          </a:moveTo>
                          <a:lnTo>
                            <a:pt x="1408387" y="0"/>
                          </a:lnTo>
                          <a:lnTo>
                            <a:pt x="2070538" y="273268"/>
                          </a:lnTo>
                          <a:lnTo>
                            <a:pt x="1439918" y="462455"/>
                          </a:lnTo>
                          <a:lnTo>
                            <a:pt x="515007" y="451944"/>
                          </a:lnTo>
                          <a:lnTo>
                            <a:pt x="0" y="210206"/>
                          </a:lnTo>
                          <a:lnTo>
                            <a:pt x="536028" y="0"/>
                          </a:lnTo>
                          <a:close/>
                        </a:path>
                      </a:pathLst>
                    </a:custGeom>
                    <a:no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79B37F06-2F82-5D3B-1227-4742A3DA0530}"/>
                        </a:ext>
                      </a:extLst>
                    </p:cNvPr>
                    <p:cNvSpPr/>
                    <p:nvPr/>
                  </p:nvSpPr>
                  <p:spPr>
                    <a:xfrm>
                      <a:off x="3126829" y="5396732"/>
                      <a:ext cx="2070538" cy="462455"/>
                    </a:xfrm>
                    <a:custGeom>
                      <a:avLst/>
                      <a:gdLst>
                        <a:gd name="connsiteX0" fmla="*/ 536028 w 2070538"/>
                        <a:gd name="connsiteY0" fmla="*/ 0 h 462455"/>
                        <a:gd name="connsiteX1" fmla="*/ 1408387 w 2070538"/>
                        <a:gd name="connsiteY1" fmla="*/ 0 h 462455"/>
                        <a:gd name="connsiteX2" fmla="*/ 2070538 w 2070538"/>
                        <a:gd name="connsiteY2" fmla="*/ 273268 h 462455"/>
                        <a:gd name="connsiteX3" fmla="*/ 1439918 w 2070538"/>
                        <a:gd name="connsiteY3" fmla="*/ 462455 h 462455"/>
                        <a:gd name="connsiteX4" fmla="*/ 515007 w 2070538"/>
                        <a:gd name="connsiteY4" fmla="*/ 451944 h 462455"/>
                        <a:gd name="connsiteX5" fmla="*/ 0 w 2070538"/>
                        <a:gd name="connsiteY5" fmla="*/ 210206 h 462455"/>
                        <a:gd name="connsiteX6" fmla="*/ 536028 w 2070538"/>
                        <a:gd name="connsiteY6" fmla="*/ 0 h 46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538" h="462455">
                          <a:moveTo>
                            <a:pt x="536028" y="0"/>
                          </a:moveTo>
                          <a:lnTo>
                            <a:pt x="1408387" y="0"/>
                          </a:lnTo>
                          <a:lnTo>
                            <a:pt x="2070538" y="273268"/>
                          </a:lnTo>
                          <a:lnTo>
                            <a:pt x="1439918" y="462455"/>
                          </a:lnTo>
                          <a:lnTo>
                            <a:pt x="515007" y="451944"/>
                          </a:lnTo>
                          <a:lnTo>
                            <a:pt x="0" y="210206"/>
                          </a:lnTo>
                          <a:lnTo>
                            <a:pt x="536028" y="0"/>
                          </a:lnTo>
                          <a:close/>
                        </a:path>
                      </a:pathLst>
                    </a:custGeom>
                    <a:no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a:extLst>
                        <a:ext uri="{FF2B5EF4-FFF2-40B4-BE49-F238E27FC236}">
                          <a16:creationId xmlns:a16="http://schemas.microsoft.com/office/drawing/2014/main" id="{B83657F4-CA56-7B26-F48B-A5795B95A89A}"/>
                        </a:ext>
                      </a:extLst>
                    </p:cNvPr>
                    <p:cNvSpPr/>
                    <p:nvPr/>
                  </p:nvSpPr>
                  <p:spPr>
                    <a:xfrm>
                      <a:off x="6035146" y="4986830"/>
                      <a:ext cx="2070538" cy="462455"/>
                    </a:xfrm>
                    <a:custGeom>
                      <a:avLst/>
                      <a:gdLst>
                        <a:gd name="connsiteX0" fmla="*/ 536028 w 2070538"/>
                        <a:gd name="connsiteY0" fmla="*/ 0 h 462455"/>
                        <a:gd name="connsiteX1" fmla="*/ 1408387 w 2070538"/>
                        <a:gd name="connsiteY1" fmla="*/ 0 h 462455"/>
                        <a:gd name="connsiteX2" fmla="*/ 2070538 w 2070538"/>
                        <a:gd name="connsiteY2" fmla="*/ 273268 h 462455"/>
                        <a:gd name="connsiteX3" fmla="*/ 1439918 w 2070538"/>
                        <a:gd name="connsiteY3" fmla="*/ 462455 h 462455"/>
                        <a:gd name="connsiteX4" fmla="*/ 515007 w 2070538"/>
                        <a:gd name="connsiteY4" fmla="*/ 451944 h 462455"/>
                        <a:gd name="connsiteX5" fmla="*/ 0 w 2070538"/>
                        <a:gd name="connsiteY5" fmla="*/ 210206 h 462455"/>
                        <a:gd name="connsiteX6" fmla="*/ 536028 w 2070538"/>
                        <a:gd name="connsiteY6" fmla="*/ 0 h 46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538" h="462455">
                          <a:moveTo>
                            <a:pt x="536028" y="0"/>
                          </a:moveTo>
                          <a:lnTo>
                            <a:pt x="1408387" y="0"/>
                          </a:lnTo>
                          <a:lnTo>
                            <a:pt x="2070538" y="273268"/>
                          </a:lnTo>
                          <a:lnTo>
                            <a:pt x="1439918" y="462455"/>
                          </a:lnTo>
                          <a:lnTo>
                            <a:pt x="515007" y="451944"/>
                          </a:lnTo>
                          <a:lnTo>
                            <a:pt x="0" y="210206"/>
                          </a:lnTo>
                          <a:lnTo>
                            <a:pt x="536028" y="0"/>
                          </a:lnTo>
                          <a:close/>
                        </a:path>
                      </a:pathLst>
                    </a:custGeom>
                    <a:no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2ABF4554-8533-7AEE-5000-097005A3A825}"/>
                      </a:ext>
                    </a:extLst>
                  </p:cNvPr>
                  <p:cNvGrpSpPr/>
                  <p:nvPr/>
                </p:nvGrpSpPr>
                <p:grpSpPr>
                  <a:xfrm>
                    <a:off x="3352799" y="2869325"/>
                    <a:ext cx="5057684" cy="1403130"/>
                    <a:chOff x="3352799" y="2869325"/>
                    <a:chExt cx="5057684" cy="1403130"/>
                  </a:xfrm>
                </p:grpSpPr>
                <p:sp>
                  <p:nvSpPr>
                    <p:cNvPr id="5" name="Freeform 4">
                      <a:extLst>
                        <a:ext uri="{FF2B5EF4-FFF2-40B4-BE49-F238E27FC236}">
                          <a16:creationId xmlns:a16="http://schemas.microsoft.com/office/drawing/2014/main" id="{265E29E4-4E0B-CD68-1074-8F753F454340}"/>
                        </a:ext>
                      </a:extLst>
                    </p:cNvPr>
                    <p:cNvSpPr/>
                    <p:nvPr/>
                  </p:nvSpPr>
                  <p:spPr>
                    <a:xfrm>
                      <a:off x="4855779" y="2869325"/>
                      <a:ext cx="2070538" cy="462455"/>
                    </a:xfrm>
                    <a:custGeom>
                      <a:avLst/>
                      <a:gdLst>
                        <a:gd name="connsiteX0" fmla="*/ 536028 w 2070538"/>
                        <a:gd name="connsiteY0" fmla="*/ 0 h 462455"/>
                        <a:gd name="connsiteX1" fmla="*/ 1408387 w 2070538"/>
                        <a:gd name="connsiteY1" fmla="*/ 0 h 462455"/>
                        <a:gd name="connsiteX2" fmla="*/ 2070538 w 2070538"/>
                        <a:gd name="connsiteY2" fmla="*/ 273268 h 462455"/>
                        <a:gd name="connsiteX3" fmla="*/ 1439918 w 2070538"/>
                        <a:gd name="connsiteY3" fmla="*/ 462455 h 462455"/>
                        <a:gd name="connsiteX4" fmla="*/ 515007 w 2070538"/>
                        <a:gd name="connsiteY4" fmla="*/ 451944 h 462455"/>
                        <a:gd name="connsiteX5" fmla="*/ 0 w 2070538"/>
                        <a:gd name="connsiteY5" fmla="*/ 210206 h 462455"/>
                        <a:gd name="connsiteX6" fmla="*/ 536028 w 2070538"/>
                        <a:gd name="connsiteY6" fmla="*/ 0 h 46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538" h="462455">
                          <a:moveTo>
                            <a:pt x="536028" y="0"/>
                          </a:moveTo>
                          <a:lnTo>
                            <a:pt x="1408387" y="0"/>
                          </a:lnTo>
                          <a:lnTo>
                            <a:pt x="2070538" y="273268"/>
                          </a:lnTo>
                          <a:lnTo>
                            <a:pt x="1439918" y="462455"/>
                          </a:lnTo>
                          <a:lnTo>
                            <a:pt x="515007" y="451944"/>
                          </a:lnTo>
                          <a:lnTo>
                            <a:pt x="0" y="210206"/>
                          </a:lnTo>
                          <a:lnTo>
                            <a:pt x="536028" y="0"/>
                          </a:lnTo>
                          <a:close/>
                        </a:path>
                      </a:pathLst>
                    </a:custGeom>
                    <a:solidFill>
                      <a:schemeClr val="bg1"/>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a:extLst>
                        <a:ext uri="{FF2B5EF4-FFF2-40B4-BE49-F238E27FC236}">
                          <a16:creationId xmlns:a16="http://schemas.microsoft.com/office/drawing/2014/main" id="{61C0D262-FD2E-6379-1B15-226FF8E278E9}"/>
                        </a:ext>
                      </a:extLst>
                    </p:cNvPr>
                    <p:cNvSpPr/>
                    <p:nvPr/>
                  </p:nvSpPr>
                  <p:spPr>
                    <a:xfrm>
                      <a:off x="3352799" y="3063766"/>
                      <a:ext cx="2070538" cy="462455"/>
                    </a:xfrm>
                    <a:custGeom>
                      <a:avLst/>
                      <a:gdLst>
                        <a:gd name="connsiteX0" fmla="*/ 536028 w 2070538"/>
                        <a:gd name="connsiteY0" fmla="*/ 0 h 462455"/>
                        <a:gd name="connsiteX1" fmla="*/ 1408387 w 2070538"/>
                        <a:gd name="connsiteY1" fmla="*/ 0 h 462455"/>
                        <a:gd name="connsiteX2" fmla="*/ 2070538 w 2070538"/>
                        <a:gd name="connsiteY2" fmla="*/ 273268 h 462455"/>
                        <a:gd name="connsiteX3" fmla="*/ 1439918 w 2070538"/>
                        <a:gd name="connsiteY3" fmla="*/ 462455 h 462455"/>
                        <a:gd name="connsiteX4" fmla="*/ 515007 w 2070538"/>
                        <a:gd name="connsiteY4" fmla="*/ 451944 h 462455"/>
                        <a:gd name="connsiteX5" fmla="*/ 0 w 2070538"/>
                        <a:gd name="connsiteY5" fmla="*/ 210206 h 462455"/>
                        <a:gd name="connsiteX6" fmla="*/ 536028 w 2070538"/>
                        <a:gd name="connsiteY6" fmla="*/ 0 h 46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538" h="462455">
                          <a:moveTo>
                            <a:pt x="536028" y="0"/>
                          </a:moveTo>
                          <a:lnTo>
                            <a:pt x="1408387" y="0"/>
                          </a:lnTo>
                          <a:lnTo>
                            <a:pt x="2070538" y="273268"/>
                          </a:lnTo>
                          <a:lnTo>
                            <a:pt x="1439918" y="462455"/>
                          </a:lnTo>
                          <a:lnTo>
                            <a:pt x="515007" y="451944"/>
                          </a:lnTo>
                          <a:lnTo>
                            <a:pt x="0" y="210206"/>
                          </a:lnTo>
                          <a:lnTo>
                            <a:pt x="536028" y="0"/>
                          </a:lnTo>
                          <a:close/>
                        </a:path>
                      </a:pathLst>
                    </a:custGeom>
                    <a:solidFill>
                      <a:schemeClr val="bg1"/>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7157CC01-2A72-1243-511F-75ECE41AE529}"/>
                        </a:ext>
                      </a:extLst>
                    </p:cNvPr>
                    <p:cNvSpPr/>
                    <p:nvPr/>
                  </p:nvSpPr>
                  <p:spPr>
                    <a:xfrm>
                      <a:off x="4855779" y="3331780"/>
                      <a:ext cx="2070538" cy="462455"/>
                    </a:xfrm>
                    <a:custGeom>
                      <a:avLst/>
                      <a:gdLst>
                        <a:gd name="connsiteX0" fmla="*/ 536028 w 2070538"/>
                        <a:gd name="connsiteY0" fmla="*/ 0 h 462455"/>
                        <a:gd name="connsiteX1" fmla="*/ 1408387 w 2070538"/>
                        <a:gd name="connsiteY1" fmla="*/ 0 h 462455"/>
                        <a:gd name="connsiteX2" fmla="*/ 2070538 w 2070538"/>
                        <a:gd name="connsiteY2" fmla="*/ 273268 h 462455"/>
                        <a:gd name="connsiteX3" fmla="*/ 1439918 w 2070538"/>
                        <a:gd name="connsiteY3" fmla="*/ 462455 h 462455"/>
                        <a:gd name="connsiteX4" fmla="*/ 515007 w 2070538"/>
                        <a:gd name="connsiteY4" fmla="*/ 451944 h 462455"/>
                        <a:gd name="connsiteX5" fmla="*/ 0 w 2070538"/>
                        <a:gd name="connsiteY5" fmla="*/ 210206 h 462455"/>
                        <a:gd name="connsiteX6" fmla="*/ 536028 w 2070538"/>
                        <a:gd name="connsiteY6" fmla="*/ 0 h 46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538" h="462455">
                          <a:moveTo>
                            <a:pt x="536028" y="0"/>
                          </a:moveTo>
                          <a:lnTo>
                            <a:pt x="1408387" y="0"/>
                          </a:lnTo>
                          <a:lnTo>
                            <a:pt x="2070538" y="273268"/>
                          </a:lnTo>
                          <a:lnTo>
                            <a:pt x="1439918" y="462455"/>
                          </a:lnTo>
                          <a:lnTo>
                            <a:pt x="515007" y="451944"/>
                          </a:lnTo>
                          <a:lnTo>
                            <a:pt x="0" y="210206"/>
                          </a:lnTo>
                          <a:lnTo>
                            <a:pt x="536028" y="0"/>
                          </a:lnTo>
                          <a:close/>
                        </a:path>
                      </a:pathLst>
                    </a:custGeom>
                    <a:solidFill>
                      <a:schemeClr val="bg1"/>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A0B7399B-BB7E-47A5-BFB8-A98FBF50C012}"/>
                        </a:ext>
                      </a:extLst>
                    </p:cNvPr>
                    <p:cNvSpPr/>
                    <p:nvPr/>
                  </p:nvSpPr>
                  <p:spPr>
                    <a:xfrm>
                      <a:off x="4881635" y="3810000"/>
                      <a:ext cx="2070538" cy="462455"/>
                    </a:xfrm>
                    <a:custGeom>
                      <a:avLst/>
                      <a:gdLst>
                        <a:gd name="connsiteX0" fmla="*/ 536028 w 2070538"/>
                        <a:gd name="connsiteY0" fmla="*/ 0 h 462455"/>
                        <a:gd name="connsiteX1" fmla="*/ 1408387 w 2070538"/>
                        <a:gd name="connsiteY1" fmla="*/ 0 h 462455"/>
                        <a:gd name="connsiteX2" fmla="*/ 2070538 w 2070538"/>
                        <a:gd name="connsiteY2" fmla="*/ 273268 h 462455"/>
                        <a:gd name="connsiteX3" fmla="*/ 1439918 w 2070538"/>
                        <a:gd name="connsiteY3" fmla="*/ 462455 h 462455"/>
                        <a:gd name="connsiteX4" fmla="*/ 515007 w 2070538"/>
                        <a:gd name="connsiteY4" fmla="*/ 451944 h 462455"/>
                        <a:gd name="connsiteX5" fmla="*/ 0 w 2070538"/>
                        <a:gd name="connsiteY5" fmla="*/ 210206 h 462455"/>
                        <a:gd name="connsiteX6" fmla="*/ 536028 w 2070538"/>
                        <a:gd name="connsiteY6" fmla="*/ 0 h 46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538" h="462455">
                          <a:moveTo>
                            <a:pt x="536028" y="0"/>
                          </a:moveTo>
                          <a:lnTo>
                            <a:pt x="1408387" y="0"/>
                          </a:lnTo>
                          <a:lnTo>
                            <a:pt x="2070538" y="273268"/>
                          </a:lnTo>
                          <a:lnTo>
                            <a:pt x="1439918" y="462455"/>
                          </a:lnTo>
                          <a:lnTo>
                            <a:pt x="515007" y="451944"/>
                          </a:lnTo>
                          <a:lnTo>
                            <a:pt x="0" y="210206"/>
                          </a:lnTo>
                          <a:lnTo>
                            <a:pt x="536028" y="0"/>
                          </a:lnTo>
                          <a:close/>
                        </a:path>
                      </a:pathLst>
                    </a:custGeom>
                    <a:solidFill>
                      <a:schemeClr val="bg1"/>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a:extLst>
                        <a:ext uri="{FF2B5EF4-FFF2-40B4-BE49-F238E27FC236}">
                          <a16:creationId xmlns:a16="http://schemas.microsoft.com/office/drawing/2014/main" id="{EA126E84-D025-D31C-09EB-A041E025A1DC}"/>
                        </a:ext>
                      </a:extLst>
                    </p:cNvPr>
                    <p:cNvSpPr/>
                    <p:nvPr/>
                  </p:nvSpPr>
                  <p:spPr>
                    <a:xfrm>
                      <a:off x="6339945" y="3584029"/>
                      <a:ext cx="2070538" cy="462455"/>
                    </a:xfrm>
                    <a:custGeom>
                      <a:avLst/>
                      <a:gdLst>
                        <a:gd name="connsiteX0" fmla="*/ 536028 w 2070538"/>
                        <a:gd name="connsiteY0" fmla="*/ 0 h 462455"/>
                        <a:gd name="connsiteX1" fmla="*/ 1408387 w 2070538"/>
                        <a:gd name="connsiteY1" fmla="*/ 0 h 462455"/>
                        <a:gd name="connsiteX2" fmla="*/ 2070538 w 2070538"/>
                        <a:gd name="connsiteY2" fmla="*/ 273268 h 462455"/>
                        <a:gd name="connsiteX3" fmla="*/ 1439918 w 2070538"/>
                        <a:gd name="connsiteY3" fmla="*/ 462455 h 462455"/>
                        <a:gd name="connsiteX4" fmla="*/ 515007 w 2070538"/>
                        <a:gd name="connsiteY4" fmla="*/ 451944 h 462455"/>
                        <a:gd name="connsiteX5" fmla="*/ 0 w 2070538"/>
                        <a:gd name="connsiteY5" fmla="*/ 210206 h 462455"/>
                        <a:gd name="connsiteX6" fmla="*/ 536028 w 2070538"/>
                        <a:gd name="connsiteY6" fmla="*/ 0 h 46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538" h="462455">
                          <a:moveTo>
                            <a:pt x="536028" y="0"/>
                          </a:moveTo>
                          <a:lnTo>
                            <a:pt x="1408387" y="0"/>
                          </a:lnTo>
                          <a:lnTo>
                            <a:pt x="2070538" y="273268"/>
                          </a:lnTo>
                          <a:lnTo>
                            <a:pt x="1439918" y="462455"/>
                          </a:lnTo>
                          <a:lnTo>
                            <a:pt x="515007" y="451944"/>
                          </a:lnTo>
                          <a:lnTo>
                            <a:pt x="0" y="210206"/>
                          </a:lnTo>
                          <a:lnTo>
                            <a:pt x="536028" y="0"/>
                          </a:lnTo>
                          <a:close/>
                        </a:path>
                      </a:pathLst>
                    </a:custGeom>
                    <a:solidFill>
                      <a:schemeClr val="bg1"/>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5A983B8D-5805-FA1F-8061-E0BDD38CFC67}"/>
                        </a:ext>
                      </a:extLst>
                    </p:cNvPr>
                    <p:cNvSpPr/>
                    <p:nvPr/>
                  </p:nvSpPr>
                  <p:spPr>
                    <a:xfrm>
                      <a:off x="3431628" y="3541986"/>
                      <a:ext cx="2070538" cy="462455"/>
                    </a:xfrm>
                    <a:custGeom>
                      <a:avLst/>
                      <a:gdLst>
                        <a:gd name="connsiteX0" fmla="*/ 536028 w 2070538"/>
                        <a:gd name="connsiteY0" fmla="*/ 0 h 462455"/>
                        <a:gd name="connsiteX1" fmla="*/ 1408387 w 2070538"/>
                        <a:gd name="connsiteY1" fmla="*/ 0 h 462455"/>
                        <a:gd name="connsiteX2" fmla="*/ 2070538 w 2070538"/>
                        <a:gd name="connsiteY2" fmla="*/ 273268 h 462455"/>
                        <a:gd name="connsiteX3" fmla="*/ 1439918 w 2070538"/>
                        <a:gd name="connsiteY3" fmla="*/ 462455 h 462455"/>
                        <a:gd name="connsiteX4" fmla="*/ 515007 w 2070538"/>
                        <a:gd name="connsiteY4" fmla="*/ 451944 h 462455"/>
                        <a:gd name="connsiteX5" fmla="*/ 0 w 2070538"/>
                        <a:gd name="connsiteY5" fmla="*/ 210206 h 462455"/>
                        <a:gd name="connsiteX6" fmla="*/ 536028 w 2070538"/>
                        <a:gd name="connsiteY6" fmla="*/ 0 h 46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538" h="462455">
                          <a:moveTo>
                            <a:pt x="536028" y="0"/>
                          </a:moveTo>
                          <a:lnTo>
                            <a:pt x="1408387" y="0"/>
                          </a:lnTo>
                          <a:lnTo>
                            <a:pt x="2070538" y="273268"/>
                          </a:lnTo>
                          <a:lnTo>
                            <a:pt x="1439918" y="462455"/>
                          </a:lnTo>
                          <a:lnTo>
                            <a:pt x="515007" y="451944"/>
                          </a:lnTo>
                          <a:lnTo>
                            <a:pt x="0" y="210206"/>
                          </a:lnTo>
                          <a:lnTo>
                            <a:pt x="536028" y="0"/>
                          </a:lnTo>
                          <a:close/>
                        </a:path>
                      </a:pathLst>
                    </a:custGeom>
                    <a:solidFill>
                      <a:schemeClr val="bg1"/>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422EA356-5743-3ED1-7546-90AC245019C3}"/>
                        </a:ext>
                      </a:extLst>
                    </p:cNvPr>
                    <p:cNvSpPr/>
                    <p:nvPr/>
                  </p:nvSpPr>
                  <p:spPr>
                    <a:xfrm>
                      <a:off x="6339945" y="3132084"/>
                      <a:ext cx="2070538" cy="462455"/>
                    </a:xfrm>
                    <a:custGeom>
                      <a:avLst/>
                      <a:gdLst>
                        <a:gd name="connsiteX0" fmla="*/ 536028 w 2070538"/>
                        <a:gd name="connsiteY0" fmla="*/ 0 h 462455"/>
                        <a:gd name="connsiteX1" fmla="*/ 1408387 w 2070538"/>
                        <a:gd name="connsiteY1" fmla="*/ 0 h 462455"/>
                        <a:gd name="connsiteX2" fmla="*/ 2070538 w 2070538"/>
                        <a:gd name="connsiteY2" fmla="*/ 273268 h 462455"/>
                        <a:gd name="connsiteX3" fmla="*/ 1439918 w 2070538"/>
                        <a:gd name="connsiteY3" fmla="*/ 462455 h 462455"/>
                        <a:gd name="connsiteX4" fmla="*/ 515007 w 2070538"/>
                        <a:gd name="connsiteY4" fmla="*/ 451944 h 462455"/>
                        <a:gd name="connsiteX5" fmla="*/ 0 w 2070538"/>
                        <a:gd name="connsiteY5" fmla="*/ 210206 h 462455"/>
                        <a:gd name="connsiteX6" fmla="*/ 536028 w 2070538"/>
                        <a:gd name="connsiteY6" fmla="*/ 0 h 46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538" h="462455">
                          <a:moveTo>
                            <a:pt x="536028" y="0"/>
                          </a:moveTo>
                          <a:lnTo>
                            <a:pt x="1408387" y="0"/>
                          </a:lnTo>
                          <a:lnTo>
                            <a:pt x="2070538" y="273268"/>
                          </a:lnTo>
                          <a:lnTo>
                            <a:pt x="1439918" y="462455"/>
                          </a:lnTo>
                          <a:lnTo>
                            <a:pt x="515007" y="451944"/>
                          </a:lnTo>
                          <a:lnTo>
                            <a:pt x="0" y="210206"/>
                          </a:lnTo>
                          <a:lnTo>
                            <a:pt x="536028" y="0"/>
                          </a:lnTo>
                          <a:close/>
                        </a:path>
                      </a:pathLst>
                    </a:custGeom>
                    <a:solidFill>
                      <a:schemeClr val="bg1"/>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25" name="Straight Connector 24">
                  <a:extLst>
                    <a:ext uri="{FF2B5EF4-FFF2-40B4-BE49-F238E27FC236}">
                      <a16:creationId xmlns:a16="http://schemas.microsoft.com/office/drawing/2014/main" id="{251726A8-3D91-FC77-6CF1-B08201F954C3}"/>
                    </a:ext>
                  </a:extLst>
                </p:cNvPr>
                <p:cNvCxnSpPr>
                  <a:cxnSpLocks/>
                </p:cNvCxnSpPr>
                <p:nvPr/>
              </p:nvCxnSpPr>
              <p:spPr>
                <a:xfrm>
                  <a:off x="3352799" y="3242440"/>
                  <a:ext cx="0" cy="683174"/>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4E3D499-6A3F-9F4C-91D8-34AF5322FA1B}"/>
                    </a:ext>
                  </a:extLst>
                </p:cNvPr>
                <p:cNvCxnSpPr>
                  <a:cxnSpLocks/>
                </p:cNvCxnSpPr>
                <p:nvPr/>
              </p:nvCxnSpPr>
              <p:spPr>
                <a:xfrm>
                  <a:off x="3431628" y="3720660"/>
                  <a:ext cx="0" cy="683174"/>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50521F7-0BBA-A8A7-041D-C5EA7F34167F}"/>
                    </a:ext>
                  </a:extLst>
                </p:cNvPr>
                <p:cNvCxnSpPr>
                  <a:cxnSpLocks/>
                </p:cNvCxnSpPr>
                <p:nvPr/>
              </p:nvCxnSpPr>
              <p:spPr>
                <a:xfrm>
                  <a:off x="3941380" y="3962401"/>
                  <a:ext cx="0" cy="683174"/>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7CE6560-083D-94D0-8CA9-1DCE5B468B1A}"/>
                    </a:ext>
                  </a:extLst>
                </p:cNvPr>
                <p:cNvCxnSpPr>
                  <a:cxnSpLocks/>
                </p:cNvCxnSpPr>
                <p:nvPr/>
              </p:nvCxnSpPr>
              <p:spPr>
                <a:xfrm>
                  <a:off x="4907911" y="3962401"/>
                  <a:ext cx="0" cy="683174"/>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95E2283-1E2C-BC27-EAD6-B672A2CE1FA6}"/>
                    </a:ext>
                  </a:extLst>
                </p:cNvPr>
                <p:cNvCxnSpPr>
                  <a:cxnSpLocks/>
                </p:cNvCxnSpPr>
                <p:nvPr/>
              </p:nvCxnSpPr>
              <p:spPr>
                <a:xfrm>
                  <a:off x="5423337" y="4225160"/>
                  <a:ext cx="0" cy="683174"/>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4A8678E-F4A3-530F-3E89-AD292302DC1A}"/>
                    </a:ext>
                  </a:extLst>
                </p:cNvPr>
                <p:cNvCxnSpPr>
                  <a:cxnSpLocks/>
                </p:cNvCxnSpPr>
                <p:nvPr/>
              </p:nvCxnSpPr>
              <p:spPr>
                <a:xfrm>
                  <a:off x="6345201" y="4225160"/>
                  <a:ext cx="0" cy="683174"/>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BE13B9B-0F53-E662-5051-9918E79CB7C9}"/>
                    </a:ext>
                  </a:extLst>
                </p:cNvPr>
                <p:cNvCxnSpPr>
                  <a:cxnSpLocks/>
                </p:cNvCxnSpPr>
                <p:nvPr/>
              </p:nvCxnSpPr>
              <p:spPr>
                <a:xfrm>
                  <a:off x="6962684" y="4009694"/>
                  <a:ext cx="0" cy="683174"/>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C25CDA8-3603-834A-46FF-6952F7364637}"/>
                    </a:ext>
                  </a:extLst>
                </p:cNvPr>
                <p:cNvCxnSpPr>
                  <a:cxnSpLocks/>
                </p:cNvCxnSpPr>
                <p:nvPr/>
              </p:nvCxnSpPr>
              <p:spPr>
                <a:xfrm>
                  <a:off x="7803932" y="4004441"/>
                  <a:ext cx="0" cy="683174"/>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C445D74-CD43-1203-CCC1-F6FE1470F5BF}"/>
                    </a:ext>
                  </a:extLst>
                </p:cNvPr>
                <p:cNvCxnSpPr>
                  <a:cxnSpLocks/>
                </p:cNvCxnSpPr>
                <p:nvPr/>
              </p:nvCxnSpPr>
              <p:spPr>
                <a:xfrm>
                  <a:off x="8410483" y="3389586"/>
                  <a:ext cx="0" cy="683174"/>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21DD7C9-7F8D-A115-5520-4F713BD9BDC6}"/>
                    </a:ext>
                  </a:extLst>
                </p:cNvPr>
                <p:cNvCxnSpPr>
                  <a:cxnSpLocks/>
                </p:cNvCxnSpPr>
                <p:nvPr/>
              </p:nvCxnSpPr>
              <p:spPr>
                <a:xfrm>
                  <a:off x="8415739" y="3809999"/>
                  <a:ext cx="0" cy="683174"/>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9" name="Freeform 38">
                <a:extLst>
                  <a:ext uri="{FF2B5EF4-FFF2-40B4-BE49-F238E27FC236}">
                    <a16:creationId xmlns:a16="http://schemas.microsoft.com/office/drawing/2014/main" id="{CFFDAD55-D134-2948-B1F1-78B226A9965A}"/>
                  </a:ext>
                </a:extLst>
              </p:cNvPr>
              <p:cNvSpPr/>
              <p:nvPr/>
            </p:nvSpPr>
            <p:spPr>
              <a:xfrm>
                <a:off x="4782207" y="2406869"/>
                <a:ext cx="1923393" cy="451945"/>
              </a:xfrm>
              <a:custGeom>
                <a:avLst/>
                <a:gdLst>
                  <a:gd name="connsiteX0" fmla="*/ 557048 w 1923393"/>
                  <a:gd name="connsiteY0" fmla="*/ 0 h 451945"/>
                  <a:gd name="connsiteX1" fmla="*/ 1397876 w 1923393"/>
                  <a:gd name="connsiteY1" fmla="*/ 21021 h 451945"/>
                  <a:gd name="connsiteX2" fmla="*/ 1923393 w 1923393"/>
                  <a:gd name="connsiteY2" fmla="*/ 241738 h 451945"/>
                  <a:gd name="connsiteX3" fmla="*/ 1439917 w 1923393"/>
                  <a:gd name="connsiteY3" fmla="*/ 430924 h 451945"/>
                  <a:gd name="connsiteX4" fmla="*/ 620110 w 1923393"/>
                  <a:gd name="connsiteY4" fmla="*/ 451945 h 451945"/>
                  <a:gd name="connsiteX5" fmla="*/ 0 w 1923393"/>
                  <a:gd name="connsiteY5" fmla="*/ 189186 h 451945"/>
                  <a:gd name="connsiteX6" fmla="*/ 557048 w 1923393"/>
                  <a:gd name="connsiteY6" fmla="*/ 0 h 45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23393" h="451945">
                    <a:moveTo>
                      <a:pt x="557048" y="0"/>
                    </a:moveTo>
                    <a:lnTo>
                      <a:pt x="1397876" y="21021"/>
                    </a:lnTo>
                    <a:lnTo>
                      <a:pt x="1923393" y="241738"/>
                    </a:lnTo>
                    <a:lnTo>
                      <a:pt x="1439917" y="430924"/>
                    </a:lnTo>
                    <a:lnTo>
                      <a:pt x="620110" y="451945"/>
                    </a:lnTo>
                    <a:lnTo>
                      <a:pt x="0" y="189186"/>
                    </a:lnTo>
                    <a:lnTo>
                      <a:pt x="557048" y="0"/>
                    </a:lnTo>
                    <a:close/>
                  </a:path>
                </a:pathLst>
              </a:cu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EFAB5367-D67F-9272-6CA6-C6E0F420C81C}"/>
                  </a:ext>
                </a:extLst>
              </p:cNvPr>
              <p:cNvSpPr/>
              <p:nvPr/>
            </p:nvSpPr>
            <p:spPr>
              <a:xfrm>
                <a:off x="5541993" y="2559267"/>
                <a:ext cx="420408" cy="152400"/>
              </a:xfrm>
              <a:prstGeom prst="ellipse">
                <a:avLst/>
              </a:prstGeom>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2" name="Straight Connector 41">
              <a:extLst>
                <a:ext uri="{FF2B5EF4-FFF2-40B4-BE49-F238E27FC236}">
                  <a16:creationId xmlns:a16="http://schemas.microsoft.com/office/drawing/2014/main" id="{5717B4A0-6063-A096-D315-AF71DC9116C3}"/>
                </a:ext>
              </a:extLst>
            </p:cNvPr>
            <p:cNvCxnSpPr>
              <a:cxnSpLocks/>
              <a:stCxn id="9" idx="3"/>
            </p:cNvCxnSpPr>
            <p:nvPr/>
          </p:nvCxnSpPr>
          <p:spPr>
            <a:xfrm flipH="1">
              <a:off x="6873765" y="3111063"/>
              <a:ext cx="793531" cy="599091"/>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3518675-128A-0815-3A95-F90CB12F62E2}"/>
                </a:ext>
              </a:extLst>
            </p:cNvPr>
            <p:cNvCxnSpPr>
              <a:cxnSpLocks/>
              <a:stCxn id="10" idx="3"/>
              <a:endCxn id="19" idx="4"/>
            </p:cNvCxnSpPr>
            <p:nvPr/>
          </p:nvCxnSpPr>
          <p:spPr>
            <a:xfrm flipH="1">
              <a:off x="3834068" y="3069020"/>
              <a:ext cx="924911" cy="620110"/>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51" name="Can 50">
            <a:extLst>
              <a:ext uri="{FF2B5EF4-FFF2-40B4-BE49-F238E27FC236}">
                <a16:creationId xmlns:a16="http://schemas.microsoft.com/office/drawing/2014/main" id="{8951DB31-E18C-F32C-6776-CB1828258B70}"/>
              </a:ext>
            </a:extLst>
          </p:cNvPr>
          <p:cNvSpPr/>
          <p:nvPr/>
        </p:nvSpPr>
        <p:spPr>
          <a:xfrm>
            <a:off x="6435589" y="2669628"/>
            <a:ext cx="1608081" cy="3468413"/>
          </a:xfrm>
          <a:prstGeom prst="ca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Doughnut 51">
            <a:extLst>
              <a:ext uri="{FF2B5EF4-FFF2-40B4-BE49-F238E27FC236}">
                <a16:creationId xmlns:a16="http://schemas.microsoft.com/office/drawing/2014/main" id="{63D2E581-B2CB-3791-0CBB-B14F24E6EAD3}"/>
              </a:ext>
            </a:extLst>
          </p:cNvPr>
          <p:cNvSpPr/>
          <p:nvPr/>
        </p:nvSpPr>
        <p:spPr>
          <a:xfrm>
            <a:off x="6435587" y="3116322"/>
            <a:ext cx="1608081" cy="373113"/>
          </a:xfrm>
          <a:prstGeom prst="donut">
            <a:avLst>
              <a:gd name="adj" fmla="val 937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Doughnut 52">
            <a:extLst>
              <a:ext uri="{FF2B5EF4-FFF2-40B4-BE49-F238E27FC236}">
                <a16:creationId xmlns:a16="http://schemas.microsoft.com/office/drawing/2014/main" id="{81C4AE42-408D-2B48-B470-C98C204DB653}"/>
              </a:ext>
            </a:extLst>
          </p:cNvPr>
          <p:cNvSpPr/>
          <p:nvPr/>
        </p:nvSpPr>
        <p:spPr>
          <a:xfrm>
            <a:off x="6418561" y="3796863"/>
            <a:ext cx="1608081" cy="373113"/>
          </a:xfrm>
          <a:prstGeom prst="donut">
            <a:avLst>
              <a:gd name="adj" fmla="val 937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Doughnut 53">
            <a:extLst>
              <a:ext uri="{FF2B5EF4-FFF2-40B4-BE49-F238E27FC236}">
                <a16:creationId xmlns:a16="http://schemas.microsoft.com/office/drawing/2014/main" id="{0D7A900E-7B69-3F52-BB79-83CEED9005B4}"/>
              </a:ext>
            </a:extLst>
          </p:cNvPr>
          <p:cNvSpPr/>
          <p:nvPr/>
        </p:nvSpPr>
        <p:spPr>
          <a:xfrm>
            <a:off x="6435587" y="4679734"/>
            <a:ext cx="1608081" cy="373113"/>
          </a:xfrm>
          <a:prstGeom prst="donut">
            <a:avLst>
              <a:gd name="adj" fmla="val 937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5" name="Doughnut 54">
            <a:extLst>
              <a:ext uri="{FF2B5EF4-FFF2-40B4-BE49-F238E27FC236}">
                <a16:creationId xmlns:a16="http://schemas.microsoft.com/office/drawing/2014/main" id="{FD4D3D46-409D-8E5F-2CAD-953347777598}"/>
              </a:ext>
            </a:extLst>
          </p:cNvPr>
          <p:cNvSpPr/>
          <p:nvPr/>
        </p:nvSpPr>
        <p:spPr>
          <a:xfrm>
            <a:off x="6435588" y="5712378"/>
            <a:ext cx="1608081" cy="373113"/>
          </a:xfrm>
          <a:prstGeom prst="donut">
            <a:avLst>
              <a:gd name="adj" fmla="val 937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6" name="Arc 55">
            <a:extLst>
              <a:ext uri="{FF2B5EF4-FFF2-40B4-BE49-F238E27FC236}">
                <a16:creationId xmlns:a16="http://schemas.microsoft.com/office/drawing/2014/main" id="{96C9E78A-3B0D-57FC-1866-715524BF0C9E}"/>
              </a:ext>
            </a:extLst>
          </p:cNvPr>
          <p:cNvSpPr/>
          <p:nvPr/>
        </p:nvSpPr>
        <p:spPr>
          <a:xfrm rot="7991237">
            <a:off x="9475754" y="2049643"/>
            <a:ext cx="914400" cy="914400"/>
          </a:xfrm>
          <a:prstGeom prst="arc">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Arc 56">
            <a:extLst>
              <a:ext uri="{FF2B5EF4-FFF2-40B4-BE49-F238E27FC236}">
                <a16:creationId xmlns:a16="http://schemas.microsoft.com/office/drawing/2014/main" id="{1C8BBC0B-FD62-A7A7-8F1E-2A081D5FB173}"/>
              </a:ext>
            </a:extLst>
          </p:cNvPr>
          <p:cNvSpPr/>
          <p:nvPr/>
        </p:nvSpPr>
        <p:spPr>
          <a:xfrm rot="7991237">
            <a:off x="8829499" y="2049642"/>
            <a:ext cx="914400" cy="914400"/>
          </a:xfrm>
          <a:prstGeom prst="arc">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8" name="Arc 57">
            <a:extLst>
              <a:ext uri="{FF2B5EF4-FFF2-40B4-BE49-F238E27FC236}">
                <a16:creationId xmlns:a16="http://schemas.microsoft.com/office/drawing/2014/main" id="{12DDB649-9BE7-3E18-A63E-865344310075}"/>
              </a:ext>
            </a:extLst>
          </p:cNvPr>
          <p:cNvSpPr/>
          <p:nvPr/>
        </p:nvSpPr>
        <p:spPr>
          <a:xfrm rot="7991237">
            <a:off x="8183244" y="2049642"/>
            <a:ext cx="914400" cy="914400"/>
          </a:xfrm>
          <a:prstGeom prst="arc">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9" name="Arc 58">
            <a:extLst>
              <a:ext uri="{FF2B5EF4-FFF2-40B4-BE49-F238E27FC236}">
                <a16:creationId xmlns:a16="http://schemas.microsoft.com/office/drawing/2014/main" id="{33A47F30-9516-810B-A218-23133BF75F4B}"/>
              </a:ext>
            </a:extLst>
          </p:cNvPr>
          <p:cNvSpPr/>
          <p:nvPr/>
        </p:nvSpPr>
        <p:spPr>
          <a:xfrm rot="7991237">
            <a:off x="1133427" y="1996965"/>
            <a:ext cx="914400" cy="914400"/>
          </a:xfrm>
          <a:prstGeom prst="arc">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0" name="Arc 59">
            <a:extLst>
              <a:ext uri="{FF2B5EF4-FFF2-40B4-BE49-F238E27FC236}">
                <a16:creationId xmlns:a16="http://schemas.microsoft.com/office/drawing/2014/main" id="{72AA6F9B-B097-6FEF-2675-FE7E73353D93}"/>
              </a:ext>
            </a:extLst>
          </p:cNvPr>
          <p:cNvSpPr/>
          <p:nvPr/>
        </p:nvSpPr>
        <p:spPr>
          <a:xfrm rot="7991237">
            <a:off x="1792438" y="1996964"/>
            <a:ext cx="914400" cy="914400"/>
          </a:xfrm>
          <a:prstGeom prst="arc">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1" name="Arc 60">
            <a:extLst>
              <a:ext uri="{FF2B5EF4-FFF2-40B4-BE49-F238E27FC236}">
                <a16:creationId xmlns:a16="http://schemas.microsoft.com/office/drawing/2014/main" id="{DAB74F6F-A0F6-78AC-8F3F-AFDDD4344EA4}"/>
              </a:ext>
            </a:extLst>
          </p:cNvPr>
          <p:cNvSpPr/>
          <p:nvPr/>
        </p:nvSpPr>
        <p:spPr>
          <a:xfrm rot="7991237">
            <a:off x="2439998" y="1986585"/>
            <a:ext cx="914400" cy="914400"/>
          </a:xfrm>
          <a:prstGeom prst="arc">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2" name="Can 61">
            <a:extLst>
              <a:ext uri="{FF2B5EF4-FFF2-40B4-BE49-F238E27FC236}">
                <a16:creationId xmlns:a16="http://schemas.microsoft.com/office/drawing/2014/main" id="{EAF5033D-64C1-0183-D995-64FDBB8C9469}"/>
              </a:ext>
            </a:extLst>
          </p:cNvPr>
          <p:cNvSpPr/>
          <p:nvPr/>
        </p:nvSpPr>
        <p:spPr>
          <a:xfrm>
            <a:off x="5707498" y="3480239"/>
            <a:ext cx="283770" cy="459829"/>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Can 62">
            <a:extLst>
              <a:ext uri="{FF2B5EF4-FFF2-40B4-BE49-F238E27FC236}">
                <a16:creationId xmlns:a16="http://schemas.microsoft.com/office/drawing/2014/main" id="{03F42C78-1789-7D6F-53B2-464BD849AD8C}"/>
              </a:ext>
            </a:extLst>
          </p:cNvPr>
          <p:cNvSpPr/>
          <p:nvPr/>
        </p:nvSpPr>
        <p:spPr>
          <a:xfrm>
            <a:off x="4924465" y="3381704"/>
            <a:ext cx="283770" cy="459829"/>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Can 63">
            <a:extLst>
              <a:ext uri="{FF2B5EF4-FFF2-40B4-BE49-F238E27FC236}">
                <a16:creationId xmlns:a16="http://schemas.microsoft.com/office/drawing/2014/main" id="{2447419D-BCED-C50D-1F8F-20276B6C4293}"/>
              </a:ext>
            </a:extLst>
          </p:cNvPr>
          <p:cNvSpPr/>
          <p:nvPr/>
        </p:nvSpPr>
        <p:spPr>
          <a:xfrm>
            <a:off x="3436886" y="3107119"/>
            <a:ext cx="283770" cy="459829"/>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Can 64">
            <a:extLst>
              <a:ext uri="{FF2B5EF4-FFF2-40B4-BE49-F238E27FC236}">
                <a16:creationId xmlns:a16="http://schemas.microsoft.com/office/drawing/2014/main" id="{4CE4F55C-E4AB-27F4-A034-242A513AB030}"/>
              </a:ext>
            </a:extLst>
          </p:cNvPr>
          <p:cNvSpPr/>
          <p:nvPr/>
        </p:nvSpPr>
        <p:spPr>
          <a:xfrm>
            <a:off x="4160309" y="3212220"/>
            <a:ext cx="283770" cy="459829"/>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4D639855-4E61-C033-4BE0-C60BD38F306A}"/>
              </a:ext>
            </a:extLst>
          </p:cNvPr>
          <p:cNvSpPr/>
          <p:nvPr/>
        </p:nvSpPr>
        <p:spPr>
          <a:xfrm>
            <a:off x="6509628" y="5767560"/>
            <a:ext cx="1459997" cy="262748"/>
          </a:xfrm>
          <a:prstGeom prst="ellips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998409D8-8DCF-8A68-FD3E-A749D64BFAAC}"/>
              </a:ext>
            </a:extLst>
          </p:cNvPr>
          <p:cNvSpPr txBox="1"/>
          <p:nvPr/>
        </p:nvSpPr>
        <p:spPr>
          <a:xfrm>
            <a:off x="1950765" y="1312840"/>
            <a:ext cx="3021982" cy="830997"/>
          </a:xfrm>
          <a:prstGeom prst="rect">
            <a:avLst/>
          </a:prstGeom>
          <a:noFill/>
        </p:spPr>
        <p:txBody>
          <a:bodyPr wrap="none" rtlCol="0">
            <a:spAutoFit/>
          </a:bodyPr>
          <a:lstStyle/>
          <a:p>
            <a:pPr algn="ctr"/>
            <a:r>
              <a:rPr lang="en-US" sz="1200" dirty="0"/>
              <a:t>Logs lashed together with rope and strutted</a:t>
            </a:r>
          </a:p>
          <a:p>
            <a:pPr algn="ctr"/>
            <a:r>
              <a:rPr lang="en-US" sz="1200" dirty="0"/>
              <a:t>in a 3D framework to hold six mesocosms </a:t>
            </a:r>
          </a:p>
          <a:p>
            <a:pPr algn="ctr"/>
            <a:r>
              <a:rPr lang="en-US" sz="1200" dirty="0"/>
              <a:t>and a central platform with diving manhole,</a:t>
            </a:r>
          </a:p>
          <a:p>
            <a:pPr algn="ctr"/>
            <a:r>
              <a:rPr lang="en-US" sz="1200" dirty="0"/>
              <a:t>sealed with net at the base for diver safety.</a:t>
            </a:r>
          </a:p>
        </p:txBody>
      </p:sp>
      <p:sp>
        <p:nvSpPr>
          <p:cNvPr id="68" name="TextBox 67">
            <a:extLst>
              <a:ext uri="{FF2B5EF4-FFF2-40B4-BE49-F238E27FC236}">
                <a16:creationId xmlns:a16="http://schemas.microsoft.com/office/drawing/2014/main" id="{2D60ACA6-2E2D-7069-A9F0-65144F75B840}"/>
              </a:ext>
            </a:extLst>
          </p:cNvPr>
          <p:cNvSpPr txBox="1"/>
          <p:nvPr/>
        </p:nvSpPr>
        <p:spPr>
          <a:xfrm>
            <a:off x="2679113" y="3715696"/>
            <a:ext cx="1855380" cy="461665"/>
          </a:xfrm>
          <a:prstGeom prst="rect">
            <a:avLst/>
          </a:prstGeom>
          <a:noFill/>
        </p:spPr>
        <p:txBody>
          <a:bodyPr wrap="none" rtlCol="0">
            <a:spAutoFit/>
          </a:bodyPr>
          <a:lstStyle/>
          <a:p>
            <a:pPr algn="ctr"/>
            <a:r>
              <a:rPr lang="en-US" sz="1200" dirty="0"/>
              <a:t>Salvaged plastic containers</a:t>
            </a:r>
          </a:p>
          <a:p>
            <a:pPr algn="ctr"/>
            <a:r>
              <a:rPr lang="en-US" sz="1200" dirty="0"/>
              <a:t>buoy up the facility</a:t>
            </a:r>
          </a:p>
        </p:txBody>
      </p:sp>
      <p:sp>
        <p:nvSpPr>
          <p:cNvPr id="69" name="TextBox 68">
            <a:extLst>
              <a:ext uri="{FF2B5EF4-FFF2-40B4-BE49-F238E27FC236}">
                <a16:creationId xmlns:a16="http://schemas.microsoft.com/office/drawing/2014/main" id="{D9D79ADC-4DE1-BDB8-5FBC-606E8178A8FF}"/>
              </a:ext>
            </a:extLst>
          </p:cNvPr>
          <p:cNvSpPr txBox="1"/>
          <p:nvPr/>
        </p:nvSpPr>
        <p:spPr>
          <a:xfrm>
            <a:off x="8235777" y="4535276"/>
            <a:ext cx="1885068" cy="830997"/>
          </a:xfrm>
          <a:prstGeom prst="rect">
            <a:avLst/>
          </a:prstGeom>
          <a:noFill/>
        </p:spPr>
        <p:txBody>
          <a:bodyPr wrap="none" rtlCol="0">
            <a:spAutoFit/>
          </a:bodyPr>
          <a:lstStyle/>
          <a:p>
            <a:pPr algn="ctr"/>
            <a:r>
              <a:rPr lang="en-US" sz="1200" dirty="0"/>
              <a:t>Hoops made from salvaged</a:t>
            </a:r>
          </a:p>
          <a:p>
            <a:pPr algn="ctr"/>
            <a:r>
              <a:rPr lang="en-US" sz="1200" dirty="0"/>
              <a:t>electrical conduit keep the</a:t>
            </a:r>
          </a:p>
          <a:p>
            <a:pPr algn="ctr"/>
            <a:r>
              <a:rPr lang="en-US" sz="1200" dirty="0"/>
              <a:t>mesocosms to a cylindrical</a:t>
            </a:r>
          </a:p>
          <a:p>
            <a:pPr algn="ctr"/>
            <a:r>
              <a:rPr lang="en-US" sz="1200" dirty="0"/>
              <a:t>shape</a:t>
            </a:r>
          </a:p>
        </p:txBody>
      </p:sp>
      <p:sp>
        <p:nvSpPr>
          <p:cNvPr id="70" name="TextBox 69">
            <a:extLst>
              <a:ext uri="{FF2B5EF4-FFF2-40B4-BE49-F238E27FC236}">
                <a16:creationId xmlns:a16="http://schemas.microsoft.com/office/drawing/2014/main" id="{85657F13-DF86-2F42-5F04-EF666881AFAA}"/>
              </a:ext>
            </a:extLst>
          </p:cNvPr>
          <p:cNvSpPr txBox="1"/>
          <p:nvPr/>
        </p:nvSpPr>
        <p:spPr>
          <a:xfrm>
            <a:off x="8279624" y="5623838"/>
            <a:ext cx="2294411" cy="646331"/>
          </a:xfrm>
          <a:prstGeom prst="rect">
            <a:avLst/>
          </a:prstGeom>
          <a:noFill/>
        </p:spPr>
        <p:txBody>
          <a:bodyPr wrap="none" rtlCol="0">
            <a:spAutoFit/>
          </a:bodyPr>
          <a:lstStyle/>
          <a:p>
            <a:pPr algn="ctr"/>
            <a:r>
              <a:rPr lang="en-US" sz="1200" dirty="0"/>
              <a:t>Coarse net allows in small fish</a:t>
            </a:r>
          </a:p>
          <a:p>
            <a:pPr algn="ctr"/>
            <a:r>
              <a:rPr lang="en-US" sz="1200" dirty="0"/>
              <a:t>but not large, dangerous ones.</a:t>
            </a:r>
          </a:p>
          <a:p>
            <a:pPr algn="ctr"/>
            <a:r>
              <a:rPr lang="en-US" sz="1200" dirty="0"/>
              <a:t>Sealed mesocosms require no net</a:t>
            </a:r>
          </a:p>
        </p:txBody>
      </p:sp>
      <p:sp>
        <p:nvSpPr>
          <p:cNvPr id="71" name="TextBox 70">
            <a:extLst>
              <a:ext uri="{FF2B5EF4-FFF2-40B4-BE49-F238E27FC236}">
                <a16:creationId xmlns:a16="http://schemas.microsoft.com/office/drawing/2014/main" id="{222E2A29-090C-0200-162C-63EC97AD4352}"/>
              </a:ext>
            </a:extLst>
          </p:cNvPr>
          <p:cNvSpPr txBox="1"/>
          <p:nvPr/>
        </p:nvSpPr>
        <p:spPr>
          <a:xfrm>
            <a:off x="6465138" y="4098295"/>
            <a:ext cx="1593128" cy="646331"/>
          </a:xfrm>
          <a:prstGeom prst="rect">
            <a:avLst/>
          </a:prstGeom>
          <a:noFill/>
        </p:spPr>
        <p:txBody>
          <a:bodyPr wrap="none" rtlCol="0">
            <a:spAutoFit/>
          </a:bodyPr>
          <a:lstStyle/>
          <a:p>
            <a:pPr algn="ctr"/>
            <a:r>
              <a:rPr lang="en-US" sz="1200" dirty="0"/>
              <a:t>Mesocosm made from</a:t>
            </a:r>
          </a:p>
          <a:p>
            <a:pPr algn="ctr"/>
            <a:r>
              <a:rPr lang="en-US" sz="1200" dirty="0"/>
              <a:t>greenhouse PVC film</a:t>
            </a:r>
          </a:p>
          <a:p>
            <a:pPr algn="ctr"/>
            <a:r>
              <a:rPr lang="en-US" sz="1200" dirty="0"/>
              <a:t>and duct tape</a:t>
            </a:r>
          </a:p>
        </p:txBody>
      </p:sp>
      <p:sp>
        <p:nvSpPr>
          <p:cNvPr id="72" name="Freeform 71">
            <a:extLst>
              <a:ext uri="{FF2B5EF4-FFF2-40B4-BE49-F238E27FC236}">
                <a16:creationId xmlns:a16="http://schemas.microsoft.com/office/drawing/2014/main" id="{BF281549-83A4-E4EC-A949-B8230B8BC23E}"/>
              </a:ext>
            </a:extLst>
          </p:cNvPr>
          <p:cNvSpPr/>
          <p:nvPr/>
        </p:nvSpPr>
        <p:spPr>
          <a:xfrm>
            <a:off x="6292958" y="2217685"/>
            <a:ext cx="1933903" cy="399393"/>
          </a:xfrm>
          <a:custGeom>
            <a:avLst/>
            <a:gdLst>
              <a:gd name="connsiteX0" fmla="*/ 483475 w 1933903"/>
              <a:gd name="connsiteY0" fmla="*/ 0 h 399393"/>
              <a:gd name="connsiteX1" fmla="*/ 1366344 w 1933903"/>
              <a:gd name="connsiteY1" fmla="*/ 10510 h 399393"/>
              <a:gd name="connsiteX2" fmla="*/ 1933903 w 1933903"/>
              <a:gd name="connsiteY2" fmla="*/ 241738 h 399393"/>
              <a:gd name="connsiteX3" fmla="*/ 1387365 w 1933903"/>
              <a:gd name="connsiteY3" fmla="*/ 399393 h 399393"/>
              <a:gd name="connsiteX4" fmla="*/ 472965 w 1933903"/>
              <a:gd name="connsiteY4" fmla="*/ 388883 h 399393"/>
              <a:gd name="connsiteX5" fmla="*/ 0 w 1933903"/>
              <a:gd name="connsiteY5" fmla="*/ 189186 h 399393"/>
              <a:gd name="connsiteX6" fmla="*/ 483475 w 1933903"/>
              <a:gd name="connsiteY6" fmla="*/ 0 h 399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33903" h="399393">
                <a:moveTo>
                  <a:pt x="483475" y="0"/>
                </a:moveTo>
                <a:lnTo>
                  <a:pt x="1366344" y="10510"/>
                </a:lnTo>
                <a:lnTo>
                  <a:pt x="1933903" y="241738"/>
                </a:lnTo>
                <a:lnTo>
                  <a:pt x="1387365" y="399393"/>
                </a:lnTo>
                <a:lnTo>
                  <a:pt x="472965" y="388883"/>
                </a:lnTo>
                <a:lnTo>
                  <a:pt x="0" y="189186"/>
                </a:lnTo>
                <a:lnTo>
                  <a:pt x="483475" y="0"/>
                </a:lnTo>
                <a:close/>
              </a:path>
            </a:pathLst>
          </a:custGeom>
          <a:no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Arc 72">
            <a:extLst>
              <a:ext uri="{FF2B5EF4-FFF2-40B4-BE49-F238E27FC236}">
                <a16:creationId xmlns:a16="http://schemas.microsoft.com/office/drawing/2014/main" id="{EC0BE928-525F-7FEE-4C7F-550A768D2DE6}"/>
              </a:ext>
            </a:extLst>
          </p:cNvPr>
          <p:cNvSpPr/>
          <p:nvPr/>
        </p:nvSpPr>
        <p:spPr>
          <a:xfrm rot="18925320">
            <a:off x="5583107" y="2119071"/>
            <a:ext cx="3284597" cy="3234711"/>
          </a:xfrm>
          <a:prstGeom prst="arc">
            <a:avLst>
              <a:gd name="adj1" fmla="val 16811226"/>
              <a:gd name="adj2" fmla="val 21182441"/>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4" name="Arc 73">
            <a:extLst>
              <a:ext uri="{FF2B5EF4-FFF2-40B4-BE49-F238E27FC236}">
                <a16:creationId xmlns:a16="http://schemas.microsoft.com/office/drawing/2014/main" id="{9D08DF01-9ACE-CFAE-5C5E-B470EF691CCB}"/>
              </a:ext>
            </a:extLst>
          </p:cNvPr>
          <p:cNvSpPr/>
          <p:nvPr/>
        </p:nvSpPr>
        <p:spPr>
          <a:xfrm rot="18379964">
            <a:off x="6237547" y="2403953"/>
            <a:ext cx="1776094" cy="1005524"/>
          </a:xfrm>
          <a:prstGeom prst="arc">
            <a:avLst>
              <a:gd name="adj1" fmla="val 16200000"/>
              <a:gd name="adj2" fmla="val 472832"/>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5" name="Arc 74">
            <a:extLst>
              <a:ext uri="{FF2B5EF4-FFF2-40B4-BE49-F238E27FC236}">
                <a16:creationId xmlns:a16="http://schemas.microsoft.com/office/drawing/2014/main" id="{8DED1E21-071F-6D12-5040-803A08F88B0E}"/>
              </a:ext>
            </a:extLst>
          </p:cNvPr>
          <p:cNvSpPr/>
          <p:nvPr/>
        </p:nvSpPr>
        <p:spPr>
          <a:xfrm rot="19776227">
            <a:off x="6499400" y="2114212"/>
            <a:ext cx="1317375" cy="1479187"/>
          </a:xfrm>
          <a:prstGeom prst="arc">
            <a:avLst>
              <a:gd name="adj1" fmla="val 16200000"/>
              <a:gd name="adj2" fmla="val 472832"/>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6" name="TextBox 75">
            <a:extLst>
              <a:ext uri="{FF2B5EF4-FFF2-40B4-BE49-F238E27FC236}">
                <a16:creationId xmlns:a16="http://schemas.microsoft.com/office/drawing/2014/main" id="{10487030-262B-142A-FBDC-FD197F50B0E4}"/>
              </a:ext>
            </a:extLst>
          </p:cNvPr>
          <p:cNvSpPr txBox="1"/>
          <p:nvPr/>
        </p:nvSpPr>
        <p:spPr>
          <a:xfrm>
            <a:off x="7736073" y="1641228"/>
            <a:ext cx="3039807" cy="1015663"/>
          </a:xfrm>
          <a:prstGeom prst="rect">
            <a:avLst/>
          </a:prstGeom>
          <a:noFill/>
        </p:spPr>
        <p:txBody>
          <a:bodyPr wrap="none" rtlCol="0">
            <a:spAutoFit/>
          </a:bodyPr>
          <a:lstStyle/>
          <a:p>
            <a:pPr algn="ctr"/>
            <a:r>
              <a:rPr lang="en-US" sz="1200" dirty="0"/>
              <a:t>Removeable mesocosm cap made from metal</a:t>
            </a:r>
          </a:p>
          <a:p>
            <a:pPr algn="ctr"/>
            <a:r>
              <a:rPr lang="en-US" sz="1200" dirty="0"/>
              <a:t>tubing and transparent PVC film keeps </a:t>
            </a:r>
          </a:p>
          <a:p>
            <a:pPr algn="ctr"/>
            <a:r>
              <a:rPr lang="en-US" sz="1200" dirty="0"/>
              <a:t>foreign objects out and flakes in. Slight </a:t>
            </a:r>
          </a:p>
          <a:p>
            <a:pPr algn="ctr"/>
            <a:r>
              <a:rPr lang="en-US" sz="1200" dirty="0"/>
              <a:t>gaps allow for gas exchange and</a:t>
            </a:r>
          </a:p>
          <a:p>
            <a:pPr algn="ctr"/>
            <a:r>
              <a:rPr lang="en-US" sz="1200" dirty="0"/>
              <a:t>rain ingress </a:t>
            </a:r>
          </a:p>
        </p:txBody>
      </p:sp>
      <p:cxnSp>
        <p:nvCxnSpPr>
          <p:cNvPr id="78" name="Straight Arrow Connector 77">
            <a:extLst>
              <a:ext uri="{FF2B5EF4-FFF2-40B4-BE49-F238E27FC236}">
                <a16:creationId xmlns:a16="http://schemas.microsoft.com/office/drawing/2014/main" id="{14D440AF-431F-5B6E-B954-4CAD09BCE46A}"/>
              </a:ext>
            </a:extLst>
          </p:cNvPr>
          <p:cNvCxnSpPr>
            <a:cxnSpLocks/>
          </p:cNvCxnSpPr>
          <p:nvPr/>
        </p:nvCxnSpPr>
        <p:spPr>
          <a:xfrm>
            <a:off x="8136821" y="2906715"/>
            <a:ext cx="13215" cy="2992219"/>
          </a:xfrm>
          <a:prstGeom prst="straightConnector1">
            <a:avLst/>
          </a:prstGeom>
          <a:ln w="19050">
            <a:prstDash val="sysDot"/>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68411EFB-9149-2CEC-8A4D-698DD36F39E1}"/>
              </a:ext>
            </a:extLst>
          </p:cNvPr>
          <p:cNvCxnSpPr>
            <a:cxnSpLocks/>
          </p:cNvCxnSpPr>
          <p:nvPr/>
        </p:nvCxnSpPr>
        <p:spPr>
          <a:xfrm>
            <a:off x="6428336" y="2853561"/>
            <a:ext cx="1598306" cy="26274"/>
          </a:xfrm>
          <a:prstGeom prst="straightConnector1">
            <a:avLst/>
          </a:prstGeom>
          <a:ln w="19050">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67C35261-08F8-629C-0965-53DCE0080A3C}"/>
              </a:ext>
            </a:extLst>
          </p:cNvPr>
          <p:cNvSpPr txBox="1"/>
          <p:nvPr/>
        </p:nvSpPr>
        <p:spPr>
          <a:xfrm>
            <a:off x="7010018" y="2661018"/>
            <a:ext cx="463588" cy="276999"/>
          </a:xfrm>
          <a:prstGeom prst="rect">
            <a:avLst/>
          </a:prstGeom>
          <a:noFill/>
        </p:spPr>
        <p:txBody>
          <a:bodyPr wrap="none" rtlCol="0">
            <a:spAutoFit/>
          </a:bodyPr>
          <a:lstStyle/>
          <a:p>
            <a:r>
              <a:rPr lang="en-US" sz="1200" dirty="0"/>
              <a:t>~2m</a:t>
            </a:r>
          </a:p>
        </p:txBody>
      </p:sp>
      <p:sp>
        <p:nvSpPr>
          <p:cNvPr id="84" name="TextBox 83">
            <a:extLst>
              <a:ext uri="{FF2B5EF4-FFF2-40B4-BE49-F238E27FC236}">
                <a16:creationId xmlns:a16="http://schemas.microsoft.com/office/drawing/2014/main" id="{EFFADC7A-F2A2-FEDA-E822-84B2A2DD0786}"/>
              </a:ext>
            </a:extLst>
          </p:cNvPr>
          <p:cNvSpPr txBox="1"/>
          <p:nvPr/>
        </p:nvSpPr>
        <p:spPr>
          <a:xfrm>
            <a:off x="8107100" y="4144461"/>
            <a:ext cx="463588" cy="276999"/>
          </a:xfrm>
          <a:prstGeom prst="rect">
            <a:avLst/>
          </a:prstGeom>
          <a:noFill/>
        </p:spPr>
        <p:txBody>
          <a:bodyPr wrap="none" rtlCol="0">
            <a:spAutoFit/>
          </a:bodyPr>
          <a:lstStyle/>
          <a:p>
            <a:r>
              <a:rPr lang="en-US" sz="1200" dirty="0"/>
              <a:t>~6m</a:t>
            </a:r>
          </a:p>
        </p:txBody>
      </p:sp>
      <p:sp>
        <p:nvSpPr>
          <p:cNvPr id="86" name="Oval 85">
            <a:extLst>
              <a:ext uri="{FF2B5EF4-FFF2-40B4-BE49-F238E27FC236}">
                <a16:creationId xmlns:a16="http://schemas.microsoft.com/office/drawing/2014/main" id="{EE753F44-69E6-CCED-53F1-266056B1991B}"/>
              </a:ext>
            </a:extLst>
          </p:cNvPr>
          <p:cNvSpPr/>
          <p:nvPr/>
        </p:nvSpPr>
        <p:spPr>
          <a:xfrm>
            <a:off x="6511813" y="3166252"/>
            <a:ext cx="1459997" cy="262748"/>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a:extLst>
              <a:ext uri="{FF2B5EF4-FFF2-40B4-BE49-F238E27FC236}">
                <a16:creationId xmlns:a16="http://schemas.microsoft.com/office/drawing/2014/main" id="{4E5B5BDA-9CDD-0599-9D53-2E9A92A0D796}"/>
              </a:ext>
            </a:extLst>
          </p:cNvPr>
          <p:cNvSpPr txBox="1"/>
          <p:nvPr/>
        </p:nvSpPr>
        <p:spPr>
          <a:xfrm>
            <a:off x="6656450" y="3139055"/>
            <a:ext cx="1326004" cy="338554"/>
          </a:xfrm>
          <a:prstGeom prst="rect">
            <a:avLst/>
          </a:prstGeom>
          <a:noFill/>
        </p:spPr>
        <p:txBody>
          <a:bodyPr wrap="none" rtlCol="0">
            <a:spAutoFit/>
          </a:bodyPr>
          <a:lstStyle/>
          <a:p>
            <a:pPr algn="ctr"/>
            <a:r>
              <a:rPr lang="en-US" sz="800" dirty="0"/>
              <a:t>Flakes float on the surface</a:t>
            </a:r>
          </a:p>
          <a:p>
            <a:pPr algn="ctr"/>
            <a:r>
              <a:rPr lang="en-US" sz="800" dirty="0"/>
              <a:t> in different concentrations</a:t>
            </a:r>
          </a:p>
        </p:txBody>
      </p:sp>
      <p:sp>
        <p:nvSpPr>
          <p:cNvPr id="87" name="Arc 86">
            <a:extLst>
              <a:ext uri="{FF2B5EF4-FFF2-40B4-BE49-F238E27FC236}">
                <a16:creationId xmlns:a16="http://schemas.microsoft.com/office/drawing/2014/main" id="{F3A94E6C-5BD0-4E25-2471-6DC623CA4DBA}"/>
              </a:ext>
            </a:extLst>
          </p:cNvPr>
          <p:cNvSpPr/>
          <p:nvPr/>
        </p:nvSpPr>
        <p:spPr>
          <a:xfrm rot="5606564">
            <a:off x="1481541" y="1793953"/>
            <a:ext cx="2938810" cy="3635330"/>
          </a:xfrm>
          <a:prstGeom prst="arc">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8" name="TextBox 87">
            <a:extLst>
              <a:ext uri="{FF2B5EF4-FFF2-40B4-BE49-F238E27FC236}">
                <a16:creationId xmlns:a16="http://schemas.microsoft.com/office/drawing/2014/main" id="{6018A296-C434-C662-5B72-91ECF10BB3AE}"/>
              </a:ext>
            </a:extLst>
          </p:cNvPr>
          <p:cNvSpPr txBox="1"/>
          <p:nvPr/>
        </p:nvSpPr>
        <p:spPr>
          <a:xfrm>
            <a:off x="2936447" y="5062404"/>
            <a:ext cx="1284647" cy="461665"/>
          </a:xfrm>
          <a:prstGeom prst="rect">
            <a:avLst/>
          </a:prstGeom>
          <a:noFill/>
        </p:spPr>
        <p:txBody>
          <a:bodyPr wrap="none" rtlCol="0">
            <a:spAutoFit/>
          </a:bodyPr>
          <a:lstStyle/>
          <a:p>
            <a:pPr algn="ctr"/>
            <a:r>
              <a:rPr lang="en-US" sz="1200" dirty="0"/>
              <a:t>Anchoring cables </a:t>
            </a:r>
          </a:p>
          <a:p>
            <a:pPr algn="ctr"/>
            <a:r>
              <a:rPr lang="en-US" sz="1200" dirty="0"/>
              <a:t>to seabed</a:t>
            </a:r>
          </a:p>
        </p:txBody>
      </p:sp>
      <p:sp>
        <p:nvSpPr>
          <p:cNvPr id="89" name="Snip Same-side Corner of Rectangle 88">
            <a:extLst>
              <a:ext uri="{FF2B5EF4-FFF2-40B4-BE49-F238E27FC236}">
                <a16:creationId xmlns:a16="http://schemas.microsoft.com/office/drawing/2014/main" id="{9518BF72-FE27-A36C-635A-AB207A00D2F8}"/>
              </a:ext>
            </a:extLst>
          </p:cNvPr>
          <p:cNvSpPr/>
          <p:nvPr/>
        </p:nvSpPr>
        <p:spPr>
          <a:xfrm>
            <a:off x="7088009" y="5717627"/>
            <a:ext cx="315311" cy="225971"/>
          </a:xfrm>
          <a:prstGeom prst="snip2Same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extBox 89">
            <a:extLst>
              <a:ext uri="{FF2B5EF4-FFF2-40B4-BE49-F238E27FC236}">
                <a16:creationId xmlns:a16="http://schemas.microsoft.com/office/drawing/2014/main" id="{EC294CB7-D937-9BF1-29DA-04E8A695F2BF}"/>
              </a:ext>
            </a:extLst>
          </p:cNvPr>
          <p:cNvSpPr txBox="1"/>
          <p:nvPr/>
        </p:nvSpPr>
        <p:spPr>
          <a:xfrm>
            <a:off x="6831320" y="5307716"/>
            <a:ext cx="848053" cy="461665"/>
          </a:xfrm>
          <a:prstGeom prst="rect">
            <a:avLst/>
          </a:prstGeom>
          <a:noFill/>
        </p:spPr>
        <p:txBody>
          <a:bodyPr wrap="none" rtlCol="0">
            <a:spAutoFit/>
          </a:bodyPr>
          <a:lstStyle/>
          <a:p>
            <a:pPr algn="ctr"/>
            <a:r>
              <a:rPr lang="en-US" sz="1200" dirty="0" err="1"/>
              <a:t>Stabilising</a:t>
            </a:r>
            <a:r>
              <a:rPr lang="en-US" sz="1200" dirty="0"/>
              <a:t> </a:t>
            </a:r>
          </a:p>
          <a:p>
            <a:pPr algn="ctr"/>
            <a:r>
              <a:rPr lang="en-US" sz="1200" dirty="0"/>
              <a:t>weight</a:t>
            </a:r>
          </a:p>
        </p:txBody>
      </p:sp>
    </p:spTree>
    <p:extLst>
      <p:ext uri="{BB962C8B-B14F-4D97-AF65-F5344CB8AC3E}">
        <p14:creationId xmlns:p14="http://schemas.microsoft.com/office/powerpoint/2010/main" val="3717226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BF2CB-7F51-3FDC-C8B6-37662F63B692}"/>
              </a:ext>
            </a:extLst>
          </p:cNvPr>
          <p:cNvSpPr>
            <a:spLocks noGrp="1"/>
          </p:cNvSpPr>
          <p:nvPr>
            <p:ph type="title"/>
          </p:nvPr>
        </p:nvSpPr>
        <p:spPr>
          <a:xfrm>
            <a:off x="838200" y="365125"/>
            <a:ext cx="10515600" cy="906627"/>
          </a:xfrm>
        </p:spPr>
        <p:txBody>
          <a:bodyPr>
            <a:normAutofit/>
          </a:bodyPr>
          <a:lstStyle/>
          <a:p>
            <a:r>
              <a:rPr lang="en-US" sz="3200" b="1" dirty="0">
                <a:latin typeface="Arial" panose="020B0604020202020204" pitchFamily="34" charset="0"/>
                <a:cs typeface="Arial" panose="020B0604020202020204" pitchFamily="34" charset="0"/>
              </a:rPr>
              <a:t>Likely Effects</a:t>
            </a:r>
          </a:p>
        </p:txBody>
      </p:sp>
      <p:sp>
        <p:nvSpPr>
          <p:cNvPr id="3" name="Content Placeholder 2">
            <a:extLst>
              <a:ext uri="{FF2B5EF4-FFF2-40B4-BE49-F238E27FC236}">
                <a16:creationId xmlns:a16="http://schemas.microsoft.com/office/drawing/2014/main" id="{061E4C61-2965-110F-E03F-BF397DF300DC}"/>
              </a:ext>
            </a:extLst>
          </p:cNvPr>
          <p:cNvSpPr>
            <a:spLocks noGrp="1"/>
          </p:cNvSpPr>
          <p:nvPr>
            <p:ph idx="1"/>
          </p:nvPr>
        </p:nvSpPr>
        <p:spPr>
          <a:xfrm>
            <a:off x="838200" y="1271752"/>
            <a:ext cx="10515600" cy="4474287"/>
          </a:xfrm>
        </p:spPr>
        <p:txBody>
          <a:bodyPr>
            <a:normAutofit fontScale="85000" lnSpcReduction="20000"/>
          </a:bodyPr>
          <a:lstStyle/>
          <a:p>
            <a:r>
              <a:rPr lang="en-US" dirty="0"/>
              <a:t>In oligotrophic (nutrient-poor) surface waters distant from continental runoff several beneficial effects are expected:</a:t>
            </a:r>
          </a:p>
          <a:p>
            <a:pPr lvl="1"/>
            <a:r>
              <a:rPr lang="en-US" dirty="0"/>
              <a:t>Concentrations of phytoplankton, including diazotrophic (nitrogen-fixing) ones, are expected to increase up to, perhaps, sixfold. Flakes are expected to disintegrate over a year.</a:t>
            </a:r>
          </a:p>
          <a:p>
            <a:pPr lvl="1"/>
            <a:r>
              <a:rPr lang="en-US" dirty="0"/>
              <a:t>Zooplankton and fish stocks and biomass should increase likewise – but after lags according to their species’ growth rate, fecundity and predation</a:t>
            </a:r>
          </a:p>
          <a:p>
            <a:pPr lvl="1"/>
            <a:r>
              <a:rPr lang="en-US" dirty="0"/>
              <a:t>The dark blue ocean surface should begin to show an increasing green tinge, taking its albedo of 0.06 to, perhaps, 0.12 – green grass having one of 0.25. Such an increase over global, oligotrophic waters would more than offset the current level of global warming</a:t>
            </a:r>
          </a:p>
          <a:p>
            <a:pPr lvl="1"/>
            <a:r>
              <a:rPr lang="en-US" dirty="0"/>
              <a:t>Because the surface waters would now be modestly supplemented with needed nutrients, species </a:t>
            </a:r>
            <a:r>
              <a:rPr lang="en-US" dirty="0" err="1"/>
              <a:t>favoured</a:t>
            </a:r>
            <a:r>
              <a:rPr lang="en-US" dirty="0"/>
              <a:t> by well-</a:t>
            </a:r>
            <a:r>
              <a:rPr lang="en-US" dirty="0" err="1"/>
              <a:t>nutriated</a:t>
            </a:r>
            <a:r>
              <a:rPr lang="en-US" dirty="0"/>
              <a:t> waters, such as diatoms, should differentially benefit</a:t>
            </a:r>
          </a:p>
          <a:p>
            <a:pPr lvl="1"/>
            <a:r>
              <a:rPr lang="en-US" dirty="0"/>
              <a:t>In warm, low latitude waters increases in marine biomass would tend to result, in cold waters there would be more carbon sequestration as a result of the actions of diel vertically migrating species, such as Antarctic krill, bristlemouths and lanternfish</a:t>
            </a:r>
          </a:p>
          <a:p>
            <a:pPr lvl="1"/>
            <a:r>
              <a:rPr lang="en-US" dirty="0"/>
              <a:t>More phytoplankton would release more DMSP into the atmosphere, thereby increasing the albedo of marine clouds and providing additional cooling</a:t>
            </a:r>
          </a:p>
          <a:p>
            <a:pPr lvl="1"/>
            <a:r>
              <a:rPr lang="en-US" dirty="0"/>
              <a:t>Because of the ultra-slow release of nutrients by the flakes, effects unlikely to be seen would be eutrophication or the development of toxicity. </a:t>
            </a:r>
          </a:p>
          <a:p>
            <a:pPr lvl="1"/>
            <a:endParaRPr lang="en-US" dirty="0"/>
          </a:p>
          <a:p>
            <a:pPr lvl="1"/>
            <a:endParaRPr lang="en-US" dirty="0"/>
          </a:p>
        </p:txBody>
      </p:sp>
    </p:spTree>
    <p:extLst>
      <p:ext uri="{BB962C8B-B14F-4D97-AF65-F5344CB8AC3E}">
        <p14:creationId xmlns:p14="http://schemas.microsoft.com/office/powerpoint/2010/main" val="761730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2EBFB-E45D-46E3-8FE1-1D39A74AE52C}"/>
              </a:ext>
            </a:extLst>
          </p:cNvPr>
          <p:cNvSpPr>
            <a:spLocks noGrp="1"/>
          </p:cNvSpPr>
          <p:nvPr>
            <p:ph type="title"/>
          </p:nvPr>
        </p:nvSpPr>
        <p:spPr>
          <a:xfrm>
            <a:off x="838200" y="365125"/>
            <a:ext cx="10515600" cy="864585"/>
          </a:xfrm>
        </p:spPr>
        <p:txBody>
          <a:bodyPr>
            <a:normAutofit/>
          </a:bodyPr>
          <a:lstStyle/>
          <a:p>
            <a:r>
              <a:rPr lang="en-US" sz="3200" b="1" dirty="0">
                <a:latin typeface="Arial" panose="020B0604020202020204" pitchFamily="34" charset="0"/>
                <a:cs typeface="Arial" panose="020B0604020202020204" pitchFamily="34" charset="0"/>
              </a:rPr>
              <a:t>Measuring the Effects</a:t>
            </a:r>
          </a:p>
        </p:txBody>
      </p:sp>
      <p:sp>
        <p:nvSpPr>
          <p:cNvPr id="3" name="Content Placeholder 2">
            <a:extLst>
              <a:ext uri="{FF2B5EF4-FFF2-40B4-BE49-F238E27FC236}">
                <a16:creationId xmlns:a16="http://schemas.microsoft.com/office/drawing/2014/main" id="{F7E392FB-C66B-2EC3-F92B-274464C41318}"/>
              </a:ext>
            </a:extLst>
          </p:cNvPr>
          <p:cNvSpPr>
            <a:spLocks noGrp="1"/>
          </p:cNvSpPr>
          <p:nvPr>
            <p:ph idx="1"/>
          </p:nvPr>
        </p:nvSpPr>
        <p:spPr>
          <a:xfrm>
            <a:off x="838200" y="1082566"/>
            <a:ext cx="10515600" cy="5094397"/>
          </a:xfrm>
        </p:spPr>
        <p:txBody>
          <a:bodyPr>
            <a:normAutofit fontScale="70000" lnSpcReduction="20000"/>
          </a:bodyPr>
          <a:lstStyle/>
          <a:p>
            <a:r>
              <a:rPr lang="en-US" dirty="0"/>
              <a:t>Nutrient, gas and salinity concentrations in the upper and lower portions of the water column of each mesocosm should be measured frequently at the start and progressively less frequently thereafter – but over several months. Similarly, water temperatures, insolation, progressive flake degradation and their colonization by different species</a:t>
            </a:r>
          </a:p>
          <a:p>
            <a:r>
              <a:rPr lang="en-US" dirty="0"/>
              <a:t>Local environmental conditions and events should be recorded to ascertain how these affected the results</a:t>
            </a:r>
          </a:p>
          <a:p>
            <a:r>
              <a:rPr lang="en-US" dirty="0"/>
              <a:t>In the mesocosms, biomass increase should be measurable two ways: by </a:t>
            </a:r>
            <a:r>
              <a:rPr lang="en-US" dirty="0" err="1"/>
              <a:t>analysing</a:t>
            </a:r>
            <a:r>
              <a:rPr lang="en-US" dirty="0"/>
              <a:t> samples of mesocosm seawater compared to that of the control mesocosm, and perhaps photographically from above the mesocosm’ surfaces by their slightly changed albedo over time</a:t>
            </a:r>
          </a:p>
          <a:p>
            <a:r>
              <a:rPr lang="en-US" dirty="0"/>
              <a:t>Biodiversity changes might be measured by sampling the dry mass of each species or group in each mesocosm over time</a:t>
            </a:r>
          </a:p>
          <a:p>
            <a:r>
              <a:rPr lang="en-US" dirty="0"/>
              <a:t>Differential flow rates of marine snow resulting from different surface concentrations of flake or  different flake formulations might be measured by measuring how much biomass had collected periodically at the bottom of each mesocosm</a:t>
            </a:r>
          </a:p>
          <a:p>
            <a:r>
              <a:rPr lang="en-US" dirty="0"/>
              <a:t>Comparing the effects of open mesocosms to their closed equivalents should give an indication of what effect upper trophic level predation had upon the results </a:t>
            </a:r>
          </a:p>
          <a:p>
            <a:r>
              <a:rPr lang="en-US" dirty="0"/>
              <a:t>Besides adding necessary robustness and redundancy to the results, having three sets of mesocosms in three different locations should add to the generality of the program.  </a:t>
            </a:r>
          </a:p>
        </p:txBody>
      </p:sp>
    </p:spTree>
    <p:extLst>
      <p:ext uri="{BB962C8B-B14F-4D97-AF65-F5344CB8AC3E}">
        <p14:creationId xmlns:p14="http://schemas.microsoft.com/office/powerpoint/2010/main" val="31497605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352</TotalTime>
  <Words>1003</Words>
  <Application>Microsoft Macintosh PowerPoint</Application>
  <PresentationFormat>Widescreen</PresentationFormat>
  <Paragraphs>61</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Conceptual Design for a Kenyan Program to Establish the Feasibility of Using Buoyant Flake Ocean Fertilization to Address Climate Change</vt:lpstr>
      <vt:lpstr>Objectives</vt:lpstr>
      <vt:lpstr>Collaborative Research Potential</vt:lpstr>
      <vt:lpstr>Proposed Improvements to the German-designed, Indian Mesocosms</vt:lpstr>
      <vt:lpstr>PowerPoint Presentation</vt:lpstr>
      <vt:lpstr>Likely Effects</vt:lpstr>
      <vt:lpstr>Measuring the Effects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Sev Clarke</dc:creator>
  <cp:lastModifiedBy>Sev Clarke</cp:lastModifiedBy>
  <cp:revision>3</cp:revision>
  <cp:lastPrinted>2023-05-14T05:06:48Z</cp:lastPrinted>
  <dcterms:created xsi:type="dcterms:W3CDTF">2023-05-13T23:07:16Z</dcterms:created>
  <dcterms:modified xsi:type="dcterms:W3CDTF">2023-05-14T05:37:10Z</dcterms:modified>
</cp:coreProperties>
</file>